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6.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7.xml" ContentType="application/vnd.openxmlformats-officedocument.presentationml.tags+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71" r:id="rId2"/>
    <p:sldId id="267" r:id="rId3"/>
    <p:sldId id="282" r:id="rId4"/>
    <p:sldId id="281" r:id="rId5"/>
    <p:sldId id="277" r:id="rId6"/>
    <p:sldId id="290" r:id="rId7"/>
    <p:sldId id="263" r:id="rId8"/>
    <p:sldId id="288" r:id="rId9"/>
    <p:sldId id="291" r:id="rId10"/>
    <p:sldId id="292" r:id="rId11"/>
    <p:sldId id="293" r:id="rId12"/>
    <p:sldId id="257" r:id="rId13"/>
    <p:sldId id="258" r:id="rId14"/>
    <p:sldId id="259" r:id="rId15"/>
    <p:sldId id="260" r:id="rId16"/>
    <p:sldId id="261" r:id="rId17"/>
    <p:sldId id="262" r:id="rId18"/>
    <p:sldId id="286" r:id="rId19"/>
    <p:sldId id="283" r:id="rId20"/>
    <p:sldId id="274" r:id="rId21"/>
    <p:sldId id="273" r:id="rId22"/>
  </p:sldIdLst>
  <p:sldSz cx="18288000" cy="10287000"/>
  <p:notesSz cx="6858000" cy="9144000"/>
  <p:embeddedFontLst>
    <p:embeddedFont>
      <p:font typeface="Now" panose="020B0604020202020204" charset="-94"/>
      <p:regular r:id="rId24"/>
    </p:embeddedFont>
    <p:embeddedFont>
      <p:font typeface="Proxima Nova" panose="020B0604020202020204" charset="0"/>
      <p:regular r:id="rId25"/>
    </p:embeddedFont>
    <p:embeddedFont>
      <p:font typeface="Proxima Nova Bold" panose="020B0604020202020204" charset="0"/>
      <p:regular r:id="rId26"/>
      <p:bold r:id="rId27"/>
    </p:embeddedFont>
    <p:embeddedFont>
      <p:font typeface="Roboto" panose="02000000000000000000" pitchFamily="2"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9D9359D1-AFD2-45E8-BB90-D2FB3BE7725C}">
          <p14:sldIdLst>
            <p14:sldId id="271"/>
            <p14:sldId id="267"/>
            <p14:sldId id="282"/>
            <p14:sldId id="281"/>
            <p14:sldId id="277"/>
            <p14:sldId id="290"/>
            <p14:sldId id="263"/>
            <p14:sldId id="288"/>
            <p14:sldId id="291"/>
            <p14:sldId id="292"/>
            <p14:sldId id="293"/>
            <p14:sldId id="257"/>
            <p14:sldId id="258"/>
            <p14:sldId id="259"/>
            <p14:sldId id="260"/>
            <p14:sldId id="261"/>
            <p14:sldId id="262"/>
            <p14:sldId id="286"/>
            <p14:sldId id="283"/>
            <p14:sldId id="274"/>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E2F"/>
    <a:srgbClr val="F89D56"/>
    <a:srgbClr val="132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p:scale>
          <a:sx n="66" d="100"/>
          <a:sy n="66" d="100"/>
        </p:scale>
        <p:origin x="1014" y="4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elseli" userId="b347862548172836" providerId="LiveId" clId="{9B50D385-ECE1-4EF5-8CBD-C314B75A429D}"/>
    <pc:docChg chg="undo redo custSel addSld delSld modSld sldOrd modMainMaster">
      <pc:chgData name="Batuhan Yelseli" userId="b347862548172836" providerId="LiveId" clId="{9B50D385-ECE1-4EF5-8CBD-C314B75A429D}" dt="2024-10-23T07:19:45.121" v="174" actId="20577"/>
      <pc:docMkLst>
        <pc:docMk/>
      </pc:docMkLst>
      <pc:sldChg chg="modSp mod ord">
        <pc:chgData name="Batuhan Yelseli" userId="b347862548172836" providerId="LiveId" clId="{9B50D385-ECE1-4EF5-8CBD-C314B75A429D}" dt="2024-10-23T07:19:45.121" v="174" actId="20577"/>
        <pc:sldMkLst>
          <pc:docMk/>
          <pc:sldMk cId="3622783845" sldId="267"/>
        </pc:sldMkLst>
        <pc:spChg chg="mod">
          <ac:chgData name="Batuhan Yelseli" userId="b347862548172836" providerId="LiveId" clId="{9B50D385-ECE1-4EF5-8CBD-C314B75A429D}" dt="2024-10-23T07:19:45.121" v="174" actId="20577"/>
          <ac:spMkLst>
            <pc:docMk/>
            <pc:sldMk cId="3622783845" sldId="267"/>
            <ac:spMk id="2" creationId="{A6BF1E98-2607-3541-01AD-6DAD0A92AE27}"/>
          </ac:spMkLst>
        </pc:spChg>
      </pc:sldChg>
      <pc:sldChg chg="modSp mod">
        <pc:chgData name="Batuhan Yelseli" userId="b347862548172836" providerId="LiveId" clId="{9B50D385-ECE1-4EF5-8CBD-C314B75A429D}" dt="2024-10-23T07:18:57.261" v="157" actId="20577"/>
        <pc:sldMkLst>
          <pc:docMk/>
          <pc:sldMk cId="1524831540" sldId="269"/>
        </pc:sldMkLst>
        <pc:spChg chg="mod">
          <ac:chgData name="Batuhan Yelseli" userId="b347862548172836" providerId="LiveId" clId="{9B50D385-ECE1-4EF5-8CBD-C314B75A429D}" dt="2024-10-23T07:18:57.261" v="157" actId="20577"/>
          <ac:spMkLst>
            <pc:docMk/>
            <pc:sldMk cId="1524831540" sldId="269"/>
            <ac:spMk id="2" creationId="{DF72E167-59CC-8DF2-B150-46C0E6D8C558}"/>
          </ac:spMkLst>
        </pc:spChg>
      </pc:sldChg>
      <pc:sldChg chg="add del">
        <pc:chgData name="Batuhan Yelseli" userId="b347862548172836" providerId="LiveId" clId="{9B50D385-ECE1-4EF5-8CBD-C314B75A429D}" dt="2024-10-23T07:14:06.944" v="31" actId="47"/>
        <pc:sldMkLst>
          <pc:docMk/>
          <pc:sldMk cId="1070408396" sldId="275"/>
        </pc:sldMkLst>
      </pc:sldChg>
      <pc:sldChg chg="addSp modSp new mod modClrScheme chgLayout">
        <pc:chgData name="Batuhan Yelseli" userId="b347862548172836" providerId="LiveId" clId="{9B50D385-ECE1-4EF5-8CBD-C314B75A429D}" dt="2024-10-23T07:18:46.594" v="148" actId="6549"/>
        <pc:sldMkLst>
          <pc:docMk/>
          <pc:sldMk cId="96059743" sldId="276"/>
        </pc:sldMkLst>
        <pc:spChg chg="add mod">
          <ac:chgData name="Batuhan Yelseli" userId="b347862548172836" providerId="LiveId" clId="{9B50D385-ECE1-4EF5-8CBD-C314B75A429D}" dt="2024-10-23T07:18:46.594" v="148" actId="6549"/>
          <ac:spMkLst>
            <pc:docMk/>
            <pc:sldMk cId="96059743" sldId="276"/>
            <ac:spMk id="2" creationId="{784821D6-2E5E-B26B-3558-2F71F639D8ED}"/>
          </ac:spMkLst>
        </pc:spChg>
      </pc:sldChg>
      <pc:sldChg chg="addSp modSp new mod modClrScheme chgLayout">
        <pc:chgData name="Batuhan Yelseli" userId="b347862548172836" providerId="LiveId" clId="{9B50D385-ECE1-4EF5-8CBD-C314B75A429D}" dt="2024-10-23T07:18:34.118" v="145" actId="14100"/>
        <pc:sldMkLst>
          <pc:docMk/>
          <pc:sldMk cId="263836187" sldId="277"/>
        </pc:sldMkLst>
        <pc:spChg chg="add mod">
          <ac:chgData name="Batuhan Yelseli" userId="b347862548172836" providerId="LiveId" clId="{9B50D385-ECE1-4EF5-8CBD-C314B75A429D}" dt="2024-10-23T07:14:42.784" v="55"/>
          <ac:spMkLst>
            <pc:docMk/>
            <pc:sldMk cId="263836187" sldId="277"/>
            <ac:spMk id="2" creationId="{4D9E24E1-22F6-4A41-6F53-E17F4CF13A17}"/>
          </ac:spMkLst>
        </pc:spChg>
        <pc:spChg chg="add mod">
          <ac:chgData name="Batuhan Yelseli" userId="b347862548172836" providerId="LiveId" clId="{9B50D385-ECE1-4EF5-8CBD-C314B75A429D}" dt="2024-10-23T07:16:15.265" v="83"/>
          <ac:spMkLst>
            <pc:docMk/>
            <pc:sldMk cId="263836187" sldId="277"/>
            <ac:spMk id="3" creationId="{D56F7C9F-CBC0-A11E-E0CA-BCE96729D0B1}"/>
          </ac:spMkLst>
        </pc:spChg>
        <pc:spChg chg="add mod">
          <ac:chgData name="Batuhan Yelseli" userId="b347862548172836" providerId="LiveId" clId="{9B50D385-ECE1-4EF5-8CBD-C314B75A429D}" dt="2024-10-23T07:18:34.118" v="145" actId="14100"/>
          <ac:spMkLst>
            <pc:docMk/>
            <pc:sldMk cId="263836187" sldId="277"/>
            <ac:spMk id="4" creationId="{29845B57-A103-6E39-059D-6B28FB9B3F35}"/>
          </ac:spMkLst>
        </pc:spChg>
      </pc:sldChg>
      <pc:sldChg chg="addSp modSp add mod">
        <pc:chgData name="Batuhan Yelseli" userId="b347862548172836" providerId="LiveId" clId="{9B50D385-ECE1-4EF5-8CBD-C314B75A429D}" dt="2024-10-23T07:18:40.598" v="147" actId="20577"/>
        <pc:sldMkLst>
          <pc:docMk/>
          <pc:sldMk cId="3677812603" sldId="278"/>
        </pc:sldMkLst>
        <pc:spChg chg="add mod">
          <ac:chgData name="Batuhan Yelseli" userId="b347862548172836" providerId="LiveId" clId="{9B50D385-ECE1-4EF5-8CBD-C314B75A429D}" dt="2024-10-23T07:18:40.598" v="147" actId="20577"/>
          <ac:spMkLst>
            <pc:docMk/>
            <pc:sldMk cId="3677812603" sldId="278"/>
            <ac:spMk id="2" creationId="{5FCFA373-DC59-3BD5-5881-A08C343E28AD}"/>
          </ac:spMkLst>
        </pc:spChg>
      </pc:sldChg>
      <pc:sldMasterChg chg="modSldLayout">
        <pc:chgData name="Batuhan Yelseli" userId="b347862548172836" providerId="LiveId" clId="{9B50D385-ECE1-4EF5-8CBD-C314B75A429D}" dt="2024-10-23T07:18:05.651" v="133" actId="21"/>
        <pc:sldMasterMkLst>
          <pc:docMk/>
          <pc:sldMasterMk cId="0" sldId="2147483648"/>
        </pc:sldMasterMkLst>
        <pc:sldLayoutChg chg="modSp mod">
          <pc:chgData name="Batuhan Yelseli" userId="b347862548172836" providerId="LiveId" clId="{9B50D385-ECE1-4EF5-8CBD-C314B75A429D}" dt="2024-10-23T07:13:42.526" v="20" actId="1036"/>
          <pc:sldLayoutMkLst>
            <pc:docMk/>
            <pc:sldMasterMk cId="0" sldId="2147483648"/>
            <pc:sldLayoutMk cId="0" sldId="2147483656"/>
          </pc:sldLayoutMkLst>
          <pc:spChg chg="mod">
            <ac:chgData name="Batuhan Yelseli" userId="b347862548172836" providerId="LiveId" clId="{9B50D385-ECE1-4EF5-8CBD-C314B75A429D}" dt="2024-10-23T07:13:42.526" v="20" actId="1036"/>
            <ac:spMkLst>
              <pc:docMk/>
              <pc:sldMasterMk cId="0" sldId="2147483648"/>
              <pc:sldLayoutMk cId="0" sldId="2147483656"/>
              <ac:spMk id="10" creationId="{F53646D5-C0DA-129D-E2CB-5686D175FE31}"/>
            </ac:spMkLst>
          </pc:spChg>
          <pc:spChg chg="mod">
            <ac:chgData name="Batuhan Yelseli" userId="b347862548172836" providerId="LiveId" clId="{9B50D385-ECE1-4EF5-8CBD-C314B75A429D}" dt="2024-10-23T07:13:42.526" v="20" actId="1036"/>
            <ac:spMkLst>
              <pc:docMk/>
              <pc:sldMasterMk cId="0" sldId="2147483648"/>
              <pc:sldLayoutMk cId="0" sldId="2147483656"/>
              <ac:spMk id="15" creationId="{BBC2F7C5-98B1-EF6D-F658-25ABE582282C}"/>
            </ac:spMkLst>
          </pc:spChg>
        </pc:sldLayoutChg>
        <pc:sldLayoutChg chg="addSp delSp modSp mod">
          <pc:chgData name="Batuhan Yelseli" userId="b347862548172836" providerId="LiveId" clId="{9B50D385-ECE1-4EF5-8CBD-C314B75A429D}" dt="2024-10-23T07:15:16.658" v="71" actId="20577"/>
          <pc:sldLayoutMkLst>
            <pc:docMk/>
            <pc:sldMasterMk cId="0" sldId="2147483648"/>
            <pc:sldLayoutMk cId="0" sldId="2147483658"/>
          </pc:sldLayoutMkLst>
          <pc:spChg chg="add del mod">
            <ac:chgData name="Batuhan Yelseli" userId="b347862548172836" providerId="LiveId" clId="{9B50D385-ECE1-4EF5-8CBD-C314B75A429D}" dt="2024-10-23T07:15:16.658" v="71" actId="20577"/>
            <ac:spMkLst>
              <pc:docMk/>
              <pc:sldMasterMk cId="0" sldId="2147483648"/>
              <pc:sldLayoutMk cId="0" sldId="2147483658"/>
              <ac:spMk id="8" creationId="{83AA0450-3F91-07F5-B60D-5138D6E3B25D}"/>
            </ac:spMkLst>
          </pc:spChg>
        </pc:sldLayoutChg>
        <pc:sldLayoutChg chg="addSp delSp modSp mod">
          <pc:chgData name="Batuhan Yelseli" userId="b347862548172836" providerId="LiveId" clId="{9B50D385-ECE1-4EF5-8CBD-C314B75A429D}" dt="2024-10-23T07:18:05.651" v="133" actId="21"/>
          <pc:sldLayoutMkLst>
            <pc:docMk/>
            <pc:sldMasterMk cId="0" sldId="2147483648"/>
            <pc:sldLayoutMk cId="3473355625" sldId="2147483661"/>
          </pc:sldLayoutMkLst>
          <pc:spChg chg="add del mod">
            <ac:chgData name="Batuhan Yelseli" userId="b347862548172836" providerId="LiveId" clId="{9B50D385-ECE1-4EF5-8CBD-C314B75A429D}" dt="2024-10-23T07:17:44.575" v="130" actId="478"/>
            <ac:spMkLst>
              <pc:docMk/>
              <pc:sldMasterMk cId="0" sldId="2147483648"/>
              <pc:sldLayoutMk cId="3473355625" sldId="2147483661"/>
              <ac:spMk id="2" creationId="{949F5069-ACC7-1709-9D0B-0E1FC5BC1BC0}"/>
            </ac:spMkLst>
          </pc:spChg>
          <pc:spChg chg="add del mod">
            <ac:chgData name="Batuhan Yelseli" userId="b347862548172836" providerId="LiveId" clId="{9B50D385-ECE1-4EF5-8CBD-C314B75A429D}" dt="2024-10-23T07:18:05.651" v="133" actId="21"/>
            <ac:spMkLst>
              <pc:docMk/>
              <pc:sldMasterMk cId="0" sldId="2147483648"/>
              <pc:sldLayoutMk cId="3473355625" sldId="2147483661"/>
              <ac:spMk id="3" creationId="{29845B57-A103-6E39-059D-6B28FB9B3F35}"/>
            </ac:spMkLst>
          </pc:spChg>
          <pc:spChg chg="mod">
            <ac:chgData name="Batuhan Yelseli" userId="b347862548172836" providerId="LiveId" clId="{9B50D385-ECE1-4EF5-8CBD-C314B75A429D}" dt="2024-10-23T07:15:41.818" v="76" actId="1076"/>
            <ac:spMkLst>
              <pc:docMk/>
              <pc:sldMasterMk cId="0" sldId="2147483648"/>
              <pc:sldLayoutMk cId="3473355625" sldId="2147483661"/>
              <ac:spMk id="7" creationId="{54BA4EAC-2DA8-79B5-4E4D-4890707B01A8}"/>
            </ac:spMkLst>
          </pc:spChg>
          <pc:spChg chg="del mod">
            <ac:chgData name="Batuhan Yelseli" userId="b347862548172836" providerId="LiveId" clId="{9B50D385-ECE1-4EF5-8CBD-C314B75A429D}" dt="2024-10-23T07:15:39.877" v="74"/>
            <ac:spMkLst>
              <pc:docMk/>
              <pc:sldMasterMk cId="0" sldId="2147483648"/>
              <pc:sldLayoutMk cId="3473355625" sldId="2147483661"/>
              <ac:spMk id="8" creationId="{83AA0450-3F91-07F5-B60D-5138D6E3B25D}"/>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Veri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Verileri inceleyip iş kararlarına rehberlik eden analizler yapan ve raporlar hazırlayan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Derin Öğrenme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Sinir ağları ve büyük veri setleri kullanarak gelişmiş öğrenme modelleri geliştiren ve eğiten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Bilgisayarla Görü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Görsel verileri analiz ederek görüntü tanıma, nesne algılama gibi yapay zeka uygulamaları geliştiren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İş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mevcut süreçlerini analiz ederek stratejik kararlar için veri ve içgörüler sağlar.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6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Pazar Araştırmacısı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Pazar trendlerini ve tüketici davranışlarını araştırarak danışmanlara doğru pazar bilgisi sunar.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İstatistikçi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Danışmanların analizlerinde kullanabileceği istatistiksel verileri toplar ve analiz eder.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Dijital Pazarlama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Dijital strateji geliştirme sürecinde sosyal medya ve dijital kampanyalarla ilgili bilgi sunar.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Siber Güvenlik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dijital güvenliğini değerlendirerek güvenlik riskleri ve çözümler konusunda bilgi verir.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Mali Kontrolör</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mali faaliyetlerini denetleyip mali tabloların doğruluğunu sağlar.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Proje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Belirlenen stratejik projeleri uygulama sürecinde organizasyonu ve zamanlamayı yöneten kişidir.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Finansal Analist</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Şirketlerin mali durumunu inceleyip yatırım ve finansal kararlar için öneriler sunar.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Veri Bilimci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Büyük veri setlerini analiz ederek yapay zeka, makine öğrenmesi ve istatistiksel yöntemlerle öngörüler sağlayan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Yatırım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Müşterilere yatırım stratejileri geliştirir ve finansal portföylerini yönetir.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Bütçe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Şirketlerin bütçe planlamasını yaparak mali disiplini sağlar ve harcamaları kontrol eder.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Risk Yönetimi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Finansal riskleri analiz eder ve şirketin riskten korunma stratejilerini oluşturur.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Hazine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nakit akışını, likiditeyi ve finansal riskleri yönetir.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Vergi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Vergi düzenlemelerine uygun şekilde vergi stratejileri geliştirir ve vergi yükümlülüklerini optimize eder.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6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Denetçi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mali kayıtlarını inceleyerek mali raporların doğruluğunu ve uygunluğunu denetler.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Kredi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Kredi başvurularını değerlendirerek kredi riski analizi yapar ve karar verir.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Portföy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Yatırım fonlarını ve bireysel portföyleri yöneterek maksimum getiri sağlamaya çalışır.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VC (Risk Sermayesi)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Start-</a:t>
          </a:r>
          <a:r>
            <a:rPr lang="tr-TR" dirty="0" err="1">
              <a:solidFill>
                <a:schemeClr val="bg1"/>
              </a:solidFill>
              <a:latin typeface="Calibri"/>
              <a:ea typeface="Calibri"/>
              <a:cs typeface="Calibri"/>
              <a:sym typeface="Calibri"/>
            </a:rPr>
            <a:t>up’ları</a:t>
          </a:r>
          <a:r>
            <a:rPr lang="tr-TR" dirty="0">
              <a:solidFill>
                <a:schemeClr val="bg1"/>
              </a:solidFill>
              <a:latin typeface="Calibri"/>
              <a:ea typeface="Calibri"/>
              <a:cs typeface="Calibri"/>
              <a:sym typeface="Calibri"/>
            </a:rPr>
            <a:t> ve büyüme potansiyeli yüksek şirketleri analiz ederek risk sermayesi yatırımları için fırsatları değerlendirir.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err="1">
              <a:solidFill>
                <a:schemeClr val="bg1"/>
              </a:solidFill>
              <a:latin typeface="Calibri"/>
              <a:ea typeface="Calibri"/>
              <a:cs typeface="Calibri"/>
              <a:sym typeface="Calibri"/>
            </a:rPr>
            <a:t>Quant</a:t>
          </a:r>
          <a:r>
            <a:rPr lang="tr-TR" b="1" dirty="0">
              <a:solidFill>
                <a:schemeClr val="bg1"/>
              </a:solidFill>
              <a:latin typeface="Calibri"/>
              <a:ea typeface="Calibri"/>
              <a:cs typeface="Calibri"/>
              <a:sym typeface="Calibri"/>
            </a:rPr>
            <a:t>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Karmaşık finansal modeller ve algoritmalar kullanarak finansal piyasalarda işlem stratejileri geliştiren kişidir.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Veri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Verilerin toplanması, işlenmesi ve depolanması için veri altyapılarını tasarlayan ve yöneten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Menkul Kıymet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Hisse senetleri, tahviller ve diğer menkul kıymetleri analiz ederek yatırım fırsatlarını değerlendirir.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Finansal Raporlama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mali performansını değerlendiren ve finansal raporlar hazırlayan kişidir.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Ekonomist</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Ekonomik verileri analiz ederek ekonomik politikalar ve piyasalar hakkında öngörüler sunar.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Borç Yönetimi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Şirketlerin borç yapılandırmalarını ve borç ödeme planlarını yöneterek mali dengesizliklerin önüne geçer.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dirty="0" err="1">
              <a:solidFill>
                <a:schemeClr val="bg1"/>
              </a:solidFill>
              <a:latin typeface="Calibri"/>
              <a:ea typeface="Calibri"/>
              <a:cs typeface="Calibri"/>
              <a:sym typeface="Calibri"/>
            </a:rPr>
            <a:t>Blockchain</a:t>
          </a:r>
          <a:r>
            <a:rPr lang="tr-TR" dirty="0">
              <a:solidFill>
                <a:schemeClr val="bg1"/>
              </a:solidFill>
              <a:latin typeface="Calibri"/>
              <a:ea typeface="Calibri"/>
              <a:cs typeface="Calibri"/>
              <a:sym typeface="Calibri"/>
            </a:rPr>
            <a:t> Geliştiricisi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err="1">
              <a:solidFill>
                <a:schemeClr val="bg1"/>
              </a:solidFill>
              <a:latin typeface="Calibri"/>
              <a:ea typeface="Calibri"/>
              <a:cs typeface="Calibri"/>
              <a:sym typeface="Calibri"/>
            </a:rPr>
            <a:t>Blockchain</a:t>
          </a:r>
          <a:r>
            <a:rPr lang="tr-TR" dirty="0">
              <a:solidFill>
                <a:schemeClr val="bg1"/>
              </a:solidFill>
              <a:latin typeface="Calibri"/>
              <a:ea typeface="Calibri"/>
              <a:cs typeface="Calibri"/>
              <a:sym typeface="Calibri"/>
            </a:rPr>
            <a:t> teknolojisi üzerine uygulamalar ve sistemler geliştiren yazılım uzmanı.</a:t>
          </a: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dirty="0" err="1">
              <a:solidFill>
                <a:schemeClr val="bg1"/>
              </a:solidFill>
              <a:latin typeface="Calibri"/>
              <a:ea typeface="Calibri"/>
              <a:cs typeface="Calibri"/>
              <a:sym typeface="Calibri"/>
            </a:rPr>
            <a:t>DeFi</a:t>
          </a:r>
          <a:r>
            <a:rPr lang="tr-TR" dirty="0">
              <a:solidFill>
                <a:schemeClr val="bg1"/>
              </a:solidFill>
              <a:latin typeface="Calibri"/>
              <a:ea typeface="Calibri"/>
              <a:cs typeface="Calibri"/>
              <a:sym typeface="Calibri"/>
            </a:rPr>
            <a:t> (</a:t>
          </a:r>
          <a:r>
            <a:rPr lang="tr-TR" dirty="0" err="1">
              <a:solidFill>
                <a:schemeClr val="bg1"/>
              </a:solidFill>
              <a:latin typeface="Calibri"/>
              <a:ea typeface="Calibri"/>
              <a:cs typeface="Calibri"/>
              <a:sym typeface="Calibri"/>
            </a:rPr>
            <a:t>Merkeziyetsiz</a:t>
          </a:r>
          <a:r>
            <a:rPr lang="tr-TR" dirty="0">
              <a:solidFill>
                <a:schemeClr val="bg1"/>
              </a:solidFill>
              <a:latin typeface="Calibri"/>
              <a:ea typeface="Calibri"/>
              <a:cs typeface="Calibri"/>
              <a:sym typeface="Calibri"/>
            </a:rPr>
            <a:t> Finans)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err="1">
              <a:solidFill>
                <a:schemeClr val="bg1"/>
              </a:solidFill>
              <a:latin typeface="Calibri"/>
              <a:ea typeface="Calibri"/>
              <a:cs typeface="Calibri"/>
              <a:sym typeface="Calibri"/>
            </a:rPr>
            <a:t>Merkeziyetsiz</a:t>
          </a:r>
          <a:r>
            <a:rPr lang="tr-TR" dirty="0">
              <a:solidFill>
                <a:schemeClr val="bg1"/>
              </a:solidFill>
              <a:latin typeface="Calibri"/>
              <a:ea typeface="Calibri"/>
              <a:cs typeface="Calibri"/>
              <a:sym typeface="Calibri"/>
            </a:rPr>
            <a:t> finansal uygulamalar ve protokoller geliştirerek bu sistemlerin işleyişini optimize eden uzman.</a:t>
          </a: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dirty="0">
              <a:solidFill>
                <a:schemeClr val="bg1"/>
              </a:solidFill>
              <a:latin typeface="Calibri"/>
              <a:ea typeface="Calibri"/>
              <a:cs typeface="Calibri"/>
              <a:sym typeface="Calibri"/>
            </a:rPr>
            <a:t>Alım Satım Uzmanı (</a:t>
          </a:r>
          <a:r>
            <a:rPr lang="tr-TR" dirty="0" err="1">
              <a:solidFill>
                <a:schemeClr val="bg1"/>
              </a:solidFill>
              <a:latin typeface="Calibri"/>
              <a:ea typeface="Calibri"/>
              <a:cs typeface="Calibri"/>
              <a:sym typeface="Calibri"/>
            </a:rPr>
            <a:t>Trader</a:t>
          </a:r>
          <a:r>
            <a:rPr lang="tr-TR" dirty="0">
              <a:solidFill>
                <a:schemeClr val="bg1"/>
              </a:solidFill>
              <a:latin typeface="Calibri"/>
              <a:ea typeface="Calibri"/>
              <a:cs typeface="Calibri"/>
              <a:sym typeface="Calibri"/>
            </a:rPr>
            <a:t>)</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r>
            <a:rPr lang="tr-TR" dirty="0">
              <a:solidFill>
                <a:schemeClr val="bg1"/>
              </a:solidFill>
              <a:latin typeface="Calibri"/>
              <a:ea typeface="Calibri"/>
              <a:cs typeface="Calibri"/>
              <a:sym typeface="Calibri"/>
            </a:rPr>
            <a:t>Finansal piyasalarda hisse senetleri, döviz, emtialar ve kripto paralar gibi varlıkların alım satım işlemlerini gerçekleştirerek kâr elde etmeye çalışan kişidir.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6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Veri Tabanı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Veri tabanlarının kurulumu, yönetimi ve optimizasyonunu sağlayarak verilerin erişilebilir olmasını sağlayan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Doğal Dil İşleme (NLP)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Metin ve konuşma verileri üzerinde çalışarak dil anlama ve üretme sistemleri geliştiren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Veri Yönetişimi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Verilerin kalitesini, doğruluğunu ve güvenliğini sağlamak için veri yönetimi politikaları geliştiren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Büyük Veri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Çok büyük veri setlerini işlemek ve analiz etmek için gerekli teknolojik altyapıyı kurup işleten uzman.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Yapay Zeka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Yapay zeka algoritmaları ve modelleri geliştiren, bu modelleri uygulamalarla entegre eden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Makine Öğrenmesi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b="1" dirty="0">
              <a:solidFill>
                <a:schemeClr val="bg1"/>
              </a:solidFill>
              <a:latin typeface="Calibri"/>
              <a:ea typeface="Calibri"/>
              <a:cs typeface="Calibri"/>
              <a:sym typeface="Calibri"/>
            </a:rPr>
            <a:t>:</a:t>
          </a:r>
          <a:r>
            <a:rPr lang="tr-TR" dirty="0">
              <a:solidFill>
                <a:schemeClr val="bg1"/>
              </a:solidFill>
              <a:latin typeface="Calibri"/>
              <a:ea typeface="Calibri"/>
              <a:cs typeface="Calibri"/>
              <a:sym typeface="Calibri"/>
            </a:rPr>
            <a:t> Verilerden öğrenen ve tahminler yapan makine öğrenmesi algoritmalarını tasarlayan ve uygulayan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Verileri inceleyip iş kararlarına rehberlik eden analizler yapan ve raporlar hazırlayan uzman.</a:t>
          </a:r>
          <a:endParaRPr lang="tr-TR" sz="1100" kern="1200" dirty="0">
            <a:solidFill>
              <a:schemeClr val="bg1"/>
            </a:solidFill>
          </a:endParaRPr>
        </a:p>
      </dsp:txBody>
      <dsp:txXfrm>
        <a:off x="29723" y="404824"/>
        <a:ext cx="4384024" cy="9553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Derin Öğrenme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Sinir ağları ve büyük veri setleri kullanarak gelişmiş öğrenme modelleri geliştiren ve eğiten kişi.</a:t>
          </a:r>
          <a:endParaRPr lang="tr-TR" sz="1100" kern="1200" dirty="0">
            <a:solidFill>
              <a:schemeClr val="bg1"/>
            </a:solidFill>
          </a:endParaRPr>
        </a:p>
      </dsp:txBody>
      <dsp:txXfrm>
        <a:off x="29723" y="404824"/>
        <a:ext cx="4384024" cy="9553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Bilgisayarla Görü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Görsel verileri analiz ederek görüntü tanıma, nesne algılama gibi yapay zeka uygulamaları geliştiren kişi.</a:t>
          </a:r>
          <a:endParaRPr lang="tr-TR" sz="1100" kern="1200" dirty="0">
            <a:solidFill>
              <a:schemeClr val="bg1"/>
            </a:solidFill>
          </a:endParaRPr>
        </a:p>
      </dsp:txBody>
      <dsp:txXfrm>
        <a:off x="29723" y="404824"/>
        <a:ext cx="4384024" cy="9553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İş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mevcut süreçlerini analiz ederek stratejik kararlar için veri ve içgörüler sağlar.</a:t>
          </a:r>
          <a:endParaRPr lang="tr-TR" sz="1100" kern="1200" dirty="0">
            <a:solidFill>
              <a:schemeClr val="bg1"/>
            </a:solidFill>
          </a:endParaRPr>
        </a:p>
      </dsp:txBody>
      <dsp:txXfrm>
        <a:off x="29723" y="404824"/>
        <a:ext cx="4384024" cy="9553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Pazar Araştırmacısı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Pazar trendlerini ve tüketici davranışlarını araştırarak danışmanlara doğru pazar bilgisi sunar.</a:t>
          </a:r>
          <a:endParaRPr lang="tr-TR" sz="1100" kern="1200" dirty="0">
            <a:solidFill>
              <a:schemeClr val="bg1"/>
            </a:solidFill>
          </a:endParaRPr>
        </a:p>
      </dsp:txBody>
      <dsp:txXfrm>
        <a:off x="29723" y="404824"/>
        <a:ext cx="4384024" cy="9553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İstatistikçi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Danışmanların analizlerinde kullanabileceği istatistiksel verileri toplar ve analiz eder.</a:t>
          </a:r>
          <a:endParaRPr lang="tr-TR" sz="1100" kern="1200" dirty="0">
            <a:solidFill>
              <a:schemeClr val="bg1"/>
            </a:solidFill>
          </a:endParaRPr>
        </a:p>
      </dsp:txBody>
      <dsp:txXfrm>
        <a:off x="29723" y="404824"/>
        <a:ext cx="4384024" cy="9553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Dijital Pazarlama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Dijital strateji geliştirme sürecinde sosyal medya ve dijital kampanyalarla ilgili bilgi sunar.</a:t>
          </a:r>
          <a:endParaRPr lang="tr-TR" sz="1100" kern="1200" dirty="0">
            <a:solidFill>
              <a:schemeClr val="bg1"/>
            </a:solidFill>
          </a:endParaRPr>
        </a:p>
      </dsp:txBody>
      <dsp:txXfrm>
        <a:off x="29723" y="404824"/>
        <a:ext cx="4384024" cy="9553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Siber Güvenlik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dijital güvenliğini değerlendirerek güvenlik riskleri ve çözümler konusunda bilgi verir.</a:t>
          </a:r>
          <a:endParaRPr lang="tr-TR" sz="1100" kern="1200" dirty="0">
            <a:solidFill>
              <a:schemeClr val="bg1"/>
            </a:solidFill>
          </a:endParaRPr>
        </a:p>
      </dsp:txBody>
      <dsp:txXfrm>
        <a:off x="29723" y="404824"/>
        <a:ext cx="4384024" cy="9553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Mali Kontrolör</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mali faaliyetlerini denetleyip mali tabloların doğruluğunu sağlar.</a:t>
          </a:r>
          <a:endParaRPr lang="tr-TR" sz="1100" kern="1200" dirty="0">
            <a:solidFill>
              <a:schemeClr val="bg1"/>
            </a:solidFill>
          </a:endParaRPr>
        </a:p>
      </dsp:txBody>
      <dsp:txXfrm>
        <a:off x="29723" y="404824"/>
        <a:ext cx="4384024" cy="9553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Proje Yöneticisi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Belirlenen stratejik projeleri uygulama sürecinde organizasyonu ve zamanlamayı yöneten kişidir.</a:t>
          </a:r>
          <a:endParaRPr lang="tr-TR" sz="1100" kern="1200" dirty="0">
            <a:solidFill>
              <a:schemeClr val="bg1"/>
            </a:solidFill>
          </a:endParaRPr>
        </a:p>
      </dsp:txBody>
      <dsp:txXfrm>
        <a:off x="29723" y="404824"/>
        <a:ext cx="4384024" cy="9553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Finansal Analist</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Şirketlerin mali durumunu inceleyip yatırım ve finansal kararlar için öneriler sunar.</a:t>
          </a:r>
          <a:endParaRPr lang="tr-TR" sz="1100" kern="1200" dirty="0">
            <a:solidFill>
              <a:schemeClr val="bg1"/>
            </a:solidFill>
          </a:endParaRPr>
        </a:p>
      </dsp:txBody>
      <dsp:txXfrm>
        <a:off x="29723" y="404824"/>
        <a:ext cx="4384024" cy="955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Bilimci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Büyük veri setlerini analiz ederek yapay zeka, makine öğrenmesi ve istatistiksel yöntemlerle öngörüler sağlayan kişi.</a:t>
          </a:r>
          <a:endParaRPr lang="tr-TR" sz="1100" kern="1200" dirty="0">
            <a:solidFill>
              <a:schemeClr val="bg1"/>
            </a:solidFill>
          </a:endParaRPr>
        </a:p>
      </dsp:txBody>
      <dsp:txXfrm>
        <a:off x="29723" y="404824"/>
        <a:ext cx="4384024" cy="9553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Yatırım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Müşterilere yatırım stratejileri geliştirir ve finansal portföylerini yönetir.</a:t>
          </a:r>
          <a:endParaRPr lang="tr-TR" sz="1100" kern="1200" dirty="0">
            <a:solidFill>
              <a:schemeClr val="bg1"/>
            </a:solidFill>
          </a:endParaRPr>
        </a:p>
      </dsp:txBody>
      <dsp:txXfrm>
        <a:off x="29723" y="404824"/>
        <a:ext cx="4384024" cy="9553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Bütçe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Şirketlerin bütçe planlamasını yaparak mali disiplini sağlar ve harcamaları kontrol eder.</a:t>
          </a:r>
          <a:endParaRPr lang="tr-TR" sz="1100" kern="1200" dirty="0">
            <a:solidFill>
              <a:schemeClr val="bg1"/>
            </a:solidFill>
          </a:endParaRPr>
        </a:p>
      </dsp:txBody>
      <dsp:txXfrm>
        <a:off x="29723" y="404824"/>
        <a:ext cx="4384024" cy="9553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Risk Yönetimi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Finansal riskleri analiz eder ve şirketin riskten korunma stratejilerini oluşturur.</a:t>
          </a:r>
          <a:endParaRPr lang="tr-TR" sz="1100" kern="1200" dirty="0">
            <a:solidFill>
              <a:schemeClr val="bg1"/>
            </a:solidFill>
          </a:endParaRPr>
        </a:p>
      </dsp:txBody>
      <dsp:txXfrm>
        <a:off x="29723" y="404824"/>
        <a:ext cx="4384024" cy="9553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Hazine Yöneticisi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nakit akışını, likiditeyi ve finansal riskleri yönetir.</a:t>
          </a:r>
          <a:endParaRPr lang="tr-TR" sz="1100" kern="1200" dirty="0">
            <a:solidFill>
              <a:schemeClr val="bg1"/>
            </a:solidFill>
          </a:endParaRPr>
        </a:p>
      </dsp:txBody>
      <dsp:txXfrm>
        <a:off x="29723" y="404824"/>
        <a:ext cx="4384024" cy="95538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Vergi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Vergi düzenlemelerine uygun şekilde vergi stratejileri geliştirir ve vergi yükümlülüklerini optimize eder.</a:t>
          </a:r>
          <a:endParaRPr lang="tr-TR" sz="1100" kern="1200" dirty="0">
            <a:solidFill>
              <a:schemeClr val="bg1"/>
            </a:solidFill>
          </a:endParaRPr>
        </a:p>
      </dsp:txBody>
      <dsp:txXfrm>
        <a:off x="29723" y="404824"/>
        <a:ext cx="4384024" cy="95538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Denetçi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mali kayıtlarını inceleyerek mali raporların doğruluğunu ve uygunluğunu denetler.</a:t>
          </a:r>
          <a:endParaRPr lang="tr-TR" sz="1100" kern="1200" dirty="0">
            <a:solidFill>
              <a:schemeClr val="bg1"/>
            </a:solidFill>
          </a:endParaRPr>
        </a:p>
      </dsp:txBody>
      <dsp:txXfrm>
        <a:off x="29723" y="404824"/>
        <a:ext cx="4384024" cy="95538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Kredi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Kredi başvurularını değerlendirerek kredi riski analizi yapar ve karar verir.</a:t>
          </a:r>
          <a:endParaRPr lang="tr-TR" sz="1100" kern="1200" dirty="0">
            <a:solidFill>
              <a:schemeClr val="bg1"/>
            </a:solidFill>
          </a:endParaRPr>
        </a:p>
      </dsp:txBody>
      <dsp:txXfrm>
        <a:off x="29723" y="404824"/>
        <a:ext cx="4384024" cy="95538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Portföy Yöneticisi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Yatırım fonlarını ve bireysel portföyleri yöneterek maksimum getiri sağlamaya çalışır.</a:t>
          </a:r>
          <a:endParaRPr lang="tr-TR" sz="1100" kern="1200" dirty="0">
            <a:solidFill>
              <a:schemeClr val="bg1"/>
            </a:solidFill>
          </a:endParaRPr>
        </a:p>
      </dsp:txBody>
      <dsp:txXfrm>
        <a:off x="29723" y="404824"/>
        <a:ext cx="4384024" cy="95538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VC (Risk Sermayesi)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Start-</a:t>
          </a:r>
          <a:r>
            <a:rPr lang="tr-TR" sz="1100" kern="1200" dirty="0" err="1">
              <a:solidFill>
                <a:schemeClr val="bg1"/>
              </a:solidFill>
              <a:latin typeface="Calibri"/>
              <a:ea typeface="Calibri"/>
              <a:cs typeface="Calibri"/>
              <a:sym typeface="Calibri"/>
            </a:rPr>
            <a:t>up’ları</a:t>
          </a:r>
          <a:r>
            <a:rPr lang="tr-TR" sz="1100" kern="1200" dirty="0">
              <a:solidFill>
                <a:schemeClr val="bg1"/>
              </a:solidFill>
              <a:latin typeface="Calibri"/>
              <a:ea typeface="Calibri"/>
              <a:cs typeface="Calibri"/>
              <a:sym typeface="Calibri"/>
            </a:rPr>
            <a:t> ve büyüme potansiyeli yüksek şirketleri analiz ederek risk sermayesi yatırımları için fırsatları değerlendirir.</a:t>
          </a:r>
          <a:endParaRPr lang="tr-TR" sz="1100" kern="1200" dirty="0">
            <a:solidFill>
              <a:schemeClr val="bg1"/>
            </a:solidFill>
          </a:endParaRPr>
        </a:p>
      </dsp:txBody>
      <dsp:txXfrm>
        <a:off x="29723" y="404824"/>
        <a:ext cx="4384024" cy="95538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err="1">
              <a:solidFill>
                <a:schemeClr val="bg1"/>
              </a:solidFill>
              <a:latin typeface="Calibri"/>
              <a:ea typeface="Calibri"/>
              <a:cs typeface="Calibri"/>
              <a:sym typeface="Calibri"/>
            </a:rPr>
            <a:t>Quant</a:t>
          </a:r>
          <a:r>
            <a:rPr lang="tr-TR" sz="1100" b="1" kern="1200" dirty="0">
              <a:solidFill>
                <a:schemeClr val="bg1"/>
              </a:solidFill>
              <a:latin typeface="Calibri"/>
              <a:ea typeface="Calibri"/>
              <a:cs typeface="Calibri"/>
              <a:sym typeface="Calibri"/>
            </a:rPr>
            <a:t>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Karmaşık finansal modeller ve algoritmalar kullanarak finansal piyasalarda işlem stratejileri geliştiren kişidir.</a:t>
          </a:r>
          <a:endParaRPr lang="tr-TR" sz="1100" kern="1200" dirty="0">
            <a:solidFill>
              <a:schemeClr val="bg1"/>
            </a:solidFill>
          </a:endParaRPr>
        </a:p>
      </dsp:txBody>
      <dsp:txXfrm>
        <a:off x="29723" y="404824"/>
        <a:ext cx="4384024" cy="955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Verilerin toplanması, işlenmesi ve depolanması için veri altyapılarını tasarlayan ve yöneten uzman.</a:t>
          </a:r>
          <a:endParaRPr lang="tr-TR" sz="1100" kern="1200" dirty="0">
            <a:solidFill>
              <a:schemeClr val="bg1"/>
            </a:solidFill>
          </a:endParaRPr>
        </a:p>
      </dsp:txBody>
      <dsp:txXfrm>
        <a:off x="29723" y="404824"/>
        <a:ext cx="4384024" cy="9553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Menkul Kıymet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Hisse senetleri, tahviller ve diğer menkul kıymetleri analiz ederek yatırım fırsatlarını değerlendirir.</a:t>
          </a:r>
          <a:endParaRPr lang="tr-TR" sz="1100" kern="1200" dirty="0">
            <a:solidFill>
              <a:schemeClr val="bg1"/>
            </a:solidFill>
          </a:endParaRPr>
        </a:p>
      </dsp:txBody>
      <dsp:txXfrm>
        <a:off x="29723" y="404824"/>
        <a:ext cx="4384024" cy="95538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Finansal Raporlama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mali performansını değerlendiren ve finansal raporlar hazırlayan kişidir.</a:t>
          </a:r>
          <a:endParaRPr lang="tr-TR" sz="1100" kern="1200" dirty="0">
            <a:solidFill>
              <a:schemeClr val="bg1"/>
            </a:solidFill>
          </a:endParaRPr>
        </a:p>
      </dsp:txBody>
      <dsp:txXfrm>
        <a:off x="29723" y="404824"/>
        <a:ext cx="4384024" cy="95538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Ekonomist</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Ekonomik verileri analiz ederek ekonomik politikalar ve piyasalar hakkında öngörüler sunar.</a:t>
          </a:r>
          <a:endParaRPr lang="tr-TR" sz="1100" kern="1200" dirty="0">
            <a:solidFill>
              <a:schemeClr val="bg1"/>
            </a:solidFill>
          </a:endParaRPr>
        </a:p>
      </dsp:txBody>
      <dsp:txXfrm>
        <a:off x="29723" y="404824"/>
        <a:ext cx="4384024" cy="95538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Borç Yönetimi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Şirketlerin borç yapılandırmalarını ve borç ödeme planlarını yöneterek mali dengesizliklerin önüne geçer.</a:t>
          </a:r>
          <a:endParaRPr lang="tr-TR" sz="1100" kern="1200" dirty="0">
            <a:solidFill>
              <a:schemeClr val="bg1"/>
            </a:solidFill>
          </a:endParaRPr>
        </a:p>
      </dsp:txBody>
      <dsp:txXfrm>
        <a:off x="29723" y="404824"/>
        <a:ext cx="4384024" cy="95538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err="1">
              <a:solidFill>
                <a:schemeClr val="bg1"/>
              </a:solidFill>
              <a:latin typeface="Calibri"/>
              <a:ea typeface="Calibri"/>
              <a:cs typeface="Calibri"/>
              <a:sym typeface="Calibri"/>
            </a:rPr>
            <a:t>Blockchain</a:t>
          </a:r>
          <a:r>
            <a:rPr lang="tr-TR" sz="1100" kern="1200" dirty="0">
              <a:solidFill>
                <a:schemeClr val="bg1"/>
              </a:solidFill>
              <a:latin typeface="Calibri"/>
              <a:ea typeface="Calibri"/>
              <a:cs typeface="Calibri"/>
              <a:sym typeface="Calibri"/>
            </a:rPr>
            <a:t> Geliştiricisi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err="1">
              <a:solidFill>
                <a:schemeClr val="bg1"/>
              </a:solidFill>
              <a:latin typeface="Calibri"/>
              <a:ea typeface="Calibri"/>
              <a:cs typeface="Calibri"/>
              <a:sym typeface="Calibri"/>
            </a:rPr>
            <a:t>Blockchain</a:t>
          </a:r>
          <a:r>
            <a:rPr lang="tr-TR" sz="1100" kern="1200" dirty="0">
              <a:solidFill>
                <a:schemeClr val="bg1"/>
              </a:solidFill>
              <a:latin typeface="Calibri"/>
              <a:ea typeface="Calibri"/>
              <a:cs typeface="Calibri"/>
              <a:sym typeface="Calibri"/>
            </a:rPr>
            <a:t> teknolojisi üzerine uygulamalar ve sistemler geliştiren yazılım uzmanı.</a:t>
          </a:r>
        </a:p>
      </dsp:txBody>
      <dsp:txXfrm>
        <a:off x="29723" y="404824"/>
        <a:ext cx="4384024" cy="9553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err="1">
              <a:solidFill>
                <a:schemeClr val="bg1"/>
              </a:solidFill>
              <a:latin typeface="Calibri"/>
              <a:ea typeface="Calibri"/>
              <a:cs typeface="Calibri"/>
              <a:sym typeface="Calibri"/>
            </a:rPr>
            <a:t>DeFi</a:t>
          </a:r>
          <a:r>
            <a:rPr lang="tr-TR" sz="1100" kern="1200" dirty="0">
              <a:solidFill>
                <a:schemeClr val="bg1"/>
              </a:solidFill>
              <a:latin typeface="Calibri"/>
              <a:ea typeface="Calibri"/>
              <a:cs typeface="Calibri"/>
              <a:sym typeface="Calibri"/>
            </a:rPr>
            <a:t> (</a:t>
          </a:r>
          <a:r>
            <a:rPr lang="tr-TR" sz="1100" kern="1200" dirty="0" err="1">
              <a:solidFill>
                <a:schemeClr val="bg1"/>
              </a:solidFill>
              <a:latin typeface="Calibri"/>
              <a:ea typeface="Calibri"/>
              <a:cs typeface="Calibri"/>
              <a:sym typeface="Calibri"/>
            </a:rPr>
            <a:t>Merkeziyetsiz</a:t>
          </a:r>
          <a:r>
            <a:rPr lang="tr-TR" sz="1100" kern="1200" dirty="0">
              <a:solidFill>
                <a:schemeClr val="bg1"/>
              </a:solidFill>
              <a:latin typeface="Calibri"/>
              <a:ea typeface="Calibri"/>
              <a:cs typeface="Calibri"/>
              <a:sym typeface="Calibri"/>
            </a:rPr>
            <a:t> Finans)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err="1">
              <a:solidFill>
                <a:schemeClr val="bg1"/>
              </a:solidFill>
              <a:latin typeface="Calibri"/>
              <a:ea typeface="Calibri"/>
              <a:cs typeface="Calibri"/>
              <a:sym typeface="Calibri"/>
            </a:rPr>
            <a:t>Merkeziyetsiz</a:t>
          </a:r>
          <a:r>
            <a:rPr lang="tr-TR" sz="1100" kern="1200" dirty="0">
              <a:solidFill>
                <a:schemeClr val="bg1"/>
              </a:solidFill>
              <a:latin typeface="Calibri"/>
              <a:ea typeface="Calibri"/>
              <a:cs typeface="Calibri"/>
              <a:sym typeface="Calibri"/>
            </a:rPr>
            <a:t> finansal uygulamalar ve protokoller geliştirerek bu sistemlerin işleyişini optimize eden uzman.</a:t>
          </a:r>
        </a:p>
      </dsp:txBody>
      <dsp:txXfrm>
        <a:off x="29723" y="404824"/>
        <a:ext cx="4384024" cy="9553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Alım Satım Uzmanı (</a:t>
          </a:r>
          <a:r>
            <a:rPr lang="tr-TR" sz="1100" kern="1200" dirty="0" err="1">
              <a:solidFill>
                <a:schemeClr val="bg1"/>
              </a:solidFill>
              <a:latin typeface="Calibri"/>
              <a:ea typeface="Calibri"/>
              <a:cs typeface="Calibri"/>
              <a:sym typeface="Calibri"/>
            </a:rPr>
            <a:t>Trader</a:t>
          </a:r>
          <a:r>
            <a:rPr lang="tr-TR" sz="1100" kern="1200" dirty="0">
              <a:solidFill>
                <a:schemeClr val="bg1"/>
              </a:solidFill>
              <a:latin typeface="Calibri"/>
              <a:ea typeface="Calibri"/>
              <a:cs typeface="Calibri"/>
              <a:sym typeface="Calibri"/>
            </a:rPr>
            <a:t>)</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Finansal piyasalarda hisse senetleri, döviz, emtialar ve kripto paralar gibi varlıkların alım satım işlemlerini gerçekleştirerek kâr elde etmeye çalışan kişidir.</a:t>
          </a:r>
          <a:endParaRPr lang="tr-TR" sz="1100" kern="1200" dirty="0">
            <a:solidFill>
              <a:schemeClr val="bg1"/>
            </a:solidFill>
          </a:endParaRPr>
        </a:p>
      </dsp:txBody>
      <dsp:txXfrm>
        <a:off x="29723" y="404824"/>
        <a:ext cx="4384024" cy="9553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Tabanı Yöneticisi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Veri tabanlarının kurulumu, yönetimi ve optimizasyonunu sağlayarak verilerin erişilebilir olmasını sağlayan uzman.</a:t>
          </a:r>
          <a:endParaRPr lang="tr-TR" sz="1100" kern="1200" dirty="0">
            <a:solidFill>
              <a:schemeClr val="bg1"/>
            </a:solidFill>
          </a:endParaRPr>
        </a:p>
      </dsp:txBody>
      <dsp:txXfrm>
        <a:off x="29723" y="404824"/>
        <a:ext cx="4384024" cy="9553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Doğal Dil İşleme (NLP)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Metin ve konuşma verileri üzerinde çalışarak dil anlama ve üretme sistemleri geliştiren uzman.</a:t>
          </a:r>
          <a:endParaRPr lang="tr-TR" sz="1100" kern="1200" dirty="0">
            <a:solidFill>
              <a:schemeClr val="bg1"/>
            </a:solidFill>
          </a:endParaRPr>
        </a:p>
      </dsp:txBody>
      <dsp:txXfrm>
        <a:off x="29723" y="404824"/>
        <a:ext cx="4384024" cy="9553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Yönetişimi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Verilerin kalitesini, doğruluğunu ve güvenliğini sağlamak için veri yönetimi politikaları geliştiren kişi.</a:t>
          </a:r>
          <a:endParaRPr lang="tr-TR" sz="1100" kern="1200" dirty="0">
            <a:solidFill>
              <a:schemeClr val="bg1"/>
            </a:solidFill>
          </a:endParaRPr>
        </a:p>
      </dsp:txBody>
      <dsp:txXfrm>
        <a:off x="29723" y="404824"/>
        <a:ext cx="4384024" cy="9553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Büyük Veri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Çok büyük veri setlerini işlemek ve analiz etmek için gerekli teknolojik altyapıyı kurup işleten uzman. </a:t>
          </a:r>
          <a:endParaRPr lang="tr-TR" sz="1100" kern="1200" dirty="0">
            <a:solidFill>
              <a:schemeClr val="bg1"/>
            </a:solidFill>
          </a:endParaRPr>
        </a:p>
      </dsp:txBody>
      <dsp:txXfrm>
        <a:off x="29723" y="404824"/>
        <a:ext cx="4384024" cy="9553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Yapay Zeka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Yapay zeka algoritmaları ve modelleri geliştiren, bu modelleri uygulamalarla entegre eden uzman.</a:t>
          </a:r>
          <a:endParaRPr lang="tr-TR" sz="1100" kern="1200" dirty="0">
            <a:solidFill>
              <a:schemeClr val="bg1"/>
            </a:solidFill>
          </a:endParaRPr>
        </a:p>
      </dsp:txBody>
      <dsp:txXfrm>
        <a:off x="29723" y="404824"/>
        <a:ext cx="4384024" cy="9553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Makine Öğrenmesi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a:t>
          </a:r>
          <a:r>
            <a:rPr lang="tr-TR" sz="1100" kern="1200" dirty="0">
              <a:solidFill>
                <a:schemeClr val="bg1"/>
              </a:solidFill>
              <a:latin typeface="Calibri"/>
              <a:ea typeface="Calibri"/>
              <a:cs typeface="Calibri"/>
              <a:sym typeface="Calibri"/>
            </a:rPr>
            <a:t> Verilerden öğrenen ve tahminler yapan makine öğrenmesi algoritmalarını tasarlayan ve uygulayan kişi.</a:t>
          </a:r>
          <a:endParaRPr lang="tr-TR" sz="1100" kern="1200" dirty="0">
            <a:solidFill>
              <a:schemeClr val="bg1"/>
            </a:solidFill>
          </a:endParaRPr>
        </a:p>
      </dsp:txBody>
      <dsp:txXfrm>
        <a:off x="29723" y="404824"/>
        <a:ext cx="4384024" cy="9553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95129-35A7-4725-B5A4-4239412A7353}" type="datetimeFigureOut">
              <a:rPr lang="tr-TR" smtClean="0"/>
              <a:t>27.10.2024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96559-C405-4C99-9F57-00B7701B316E}" type="slidenum">
              <a:rPr lang="tr-TR" smtClean="0"/>
              <a:t>‹#›</a:t>
            </a:fld>
            <a:endParaRPr lang="tr-TR"/>
          </a:p>
        </p:txBody>
      </p:sp>
    </p:spTree>
    <p:extLst>
      <p:ext uri="{BB962C8B-B14F-4D97-AF65-F5344CB8AC3E}">
        <p14:creationId xmlns:p14="http://schemas.microsoft.com/office/powerpoint/2010/main" val="79802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96559-C405-4C99-9F57-00B7701B316E}" type="slidenum">
              <a:rPr lang="tr-TR" smtClean="0"/>
              <a:t>4</a:t>
            </a:fld>
            <a:endParaRPr lang="tr-TR"/>
          </a:p>
        </p:txBody>
      </p:sp>
    </p:spTree>
    <p:extLst>
      <p:ext uri="{BB962C8B-B14F-4D97-AF65-F5344CB8AC3E}">
        <p14:creationId xmlns:p14="http://schemas.microsoft.com/office/powerpoint/2010/main" val="225091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d4ddfed4f1_0_2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2d4ddfed4f1_0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1C98D955-CE25-A607-F49D-564CFDE7BD4A}"/>
              </a:ext>
            </a:extLst>
          </p:cNvPr>
          <p:cNvSpPr/>
          <p:nvPr userDrawn="1"/>
        </p:nvSpPr>
        <p:spPr>
          <a:xfrm>
            <a:off x="-18143" y="0"/>
            <a:ext cx="18306143" cy="1032147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7" b="-17255"/>
            </a:stretch>
          </a:blipFill>
        </p:spPr>
        <p:txBody>
          <a:bodyPr/>
          <a:lstStyle/>
          <a:p>
            <a:endParaRPr lang="tr-TR"/>
          </a:p>
        </p:txBody>
      </p:sp>
      <p:sp>
        <p:nvSpPr>
          <p:cNvPr id="10" name="Freeform 6">
            <a:extLst>
              <a:ext uri="{FF2B5EF4-FFF2-40B4-BE49-F238E27FC236}">
                <a16:creationId xmlns:a16="http://schemas.microsoft.com/office/drawing/2014/main" id="{E0D60C43-F516-7DB0-FA52-D1E880E422E6}"/>
              </a:ext>
            </a:extLst>
          </p:cNvPr>
          <p:cNvSpPr/>
          <p:nvPr userDrawn="1"/>
        </p:nvSpPr>
        <p:spPr>
          <a:xfrm>
            <a:off x="15136716" y="7776556"/>
            <a:ext cx="2541245" cy="2027269"/>
          </a:xfrm>
          <a:custGeom>
            <a:avLst/>
            <a:gdLst/>
            <a:ahLst/>
            <a:cxnLst/>
            <a:rect l="l" t="t" r="r" b="b"/>
            <a:pathLst>
              <a:path w="2541245" h="2027269">
                <a:moveTo>
                  <a:pt x="0" y="0"/>
                </a:moveTo>
                <a:lnTo>
                  <a:pt x="2541245" y="0"/>
                </a:lnTo>
                <a:lnTo>
                  <a:pt x="2541245" y="2027268"/>
                </a:lnTo>
                <a:lnTo>
                  <a:pt x="0" y="2027268"/>
                </a:lnTo>
                <a:lnTo>
                  <a:pt x="0" y="0"/>
                </a:lnTo>
                <a:close/>
              </a:path>
            </a:pathLst>
          </a:custGeom>
          <a:blipFill>
            <a:blip r:embed="rId3"/>
            <a:stretch>
              <a:fillRect l="-11769" t="-14072" r="-11769" b="-38463"/>
            </a:stretch>
          </a:blipFill>
        </p:spPr>
        <p:txBody>
          <a:bodyPr/>
          <a:lstStyle/>
          <a:p>
            <a:endParaRPr lang="tr-TR"/>
          </a:p>
        </p:txBody>
      </p:sp>
      <p:grpSp>
        <p:nvGrpSpPr>
          <p:cNvPr id="5" name="Group 3">
            <a:extLst>
              <a:ext uri="{FF2B5EF4-FFF2-40B4-BE49-F238E27FC236}">
                <a16:creationId xmlns:a16="http://schemas.microsoft.com/office/drawing/2014/main" id="{561F5160-24C3-39DF-0B95-ABD3C7129EB4}"/>
              </a:ext>
            </a:extLst>
          </p:cNvPr>
          <p:cNvGrpSpPr/>
          <p:nvPr userDrawn="1"/>
        </p:nvGrpSpPr>
        <p:grpSpPr>
          <a:xfrm>
            <a:off x="0" y="3191307"/>
            <a:ext cx="6809847" cy="3904386"/>
            <a:chOff x="0" y="0"/>
            <a:chExt cx="1793540" cy="1028316"/>
          </a:xfrm>
        </p:grpSpPr>
        <p:sp>
          <p:nvSpPr>
            <p:cNvPr id="6" name="Freeform 4">
              <a:extLst>
                <a:ext uri="{FF2B5EF4-FFF2-40B4-BE49-F238E27FC236}">
                  <a16:creationId xmlns:a16="http://schemas.microsoft.com/office/drawing/2014/main" id="{C08CFE7C-0568-A085-4280-DAE88F8AF6B1}"/>
                </a:ext>
              </a:extLst>
            </p:cNvPr>
            <p:cNvSpPr/>
            <p:nvPr/>
          </p:nvSpPr>
          <p:spPr>
            <a:xfrm>
              <a:off x="0" y="0"/>
              <a:ext cx="1793540" cy="1028316"/>
            </a:xfrm>
            <a:custGeom>
              <a:avLst/>
              <a:gdLst/>
              <a:ahLst/>
              <a:cxnLst/>
              <a:rect l="l" t="t" r="r" b="b"/>
              <a:pathLst>
                <a:path w="1793540" h="1028316">
                  <a:moveTo>
                    <a:pt x="0" y="0"/>
                  </a:moveTo>
                  <a:lnTo>
                    <a:pt x="1793540" y="0"/>
                  </a:lnTo>
                  <a:lnTo>
                    <a:pt x="1793540" y="1028316"/>
                  </a:lnTo>
                  <a:lnTo>
                    <a:pt x="0" y="1028316"/>
                  </a:lnTo>
                  <a:close/>
                </a:path>
              </a:pathLst>
            </a:custGeom>
            <a:solidFill>
              <a:srgbClr val="131737"/>
            </a:solidFill>
          </p:spPr>
          <p:txBody>
            <a:bodyPr/>
            <a:lstStyle/>
            <a:p>
              <a:endParaRPr lang="tr-TR">
                <a:solidFill>
                  <a:srgbClr val="F89D56"/>
                </a:solidFill>
                <a:latin typeface="Proxima Nova" panose="020B0604020202020204" charset="0"/>
              </a:endParaRPr>
            </a:p>
          </p:txBody>
        </p:sp>
        <p:sp>
          <p:nvSpPr>
            <p:cNvPr id="7" name="TextBox 5">
              <a:extLst>
                <a:ext uri="{FF2B5EF4-FFF2-40B4-BE49-F238E27FC236}">
                  <a16:creationId xmlns:a16="http://schemas.microsoft.com/office/drawing/2014/main" id="{E49C3E4E-1B10-6A92-1D0F-B839BD14A7AE}"/>
                </a:ext>
              </a:extLst>
            </p:cNvPr>
            <p:cNvSpPr txBox="1"/>
            <p:nvPr/>
          </p:nvSpPr>
          <p:spPr>
            <a:xfrm>
              <a:off x="0" y="-114300"/>
              <a:ext cx="1793540" cy="1142616"/>
            </a:xfrm>
            <a:prstGeom prst="rect">
              <a:avLst/>
            </a:prstGeom>
          </p:spPr>
          <p:txBody>
            <a:bodyPr lIns="50800" tIns="50800" rIns="50800" bIns="50800" rtlCol="0" anchor="ctr"/>
            <a:lstStyle/>
            <a:p>
              <a:pPr algn="ctr">
                <a:lnSpc>
                  <a:spcPts val="3759"/>
                </a:lnSpc>
              </a:pPr>
              <a:endParaRPr>
                <a:solidFill>
                  <a:srgbClr val="F89D56"/>
                </a:solidFill>
                <a:latin typeface="Proxima Nova" panose="020B0604020202020204" charset="0"/>
              </a:endParaRPr>
            </a:p>
          </p:txBody>
        </p:sp>
      </p:grpSp>
      <p:sp>
        <p:nvSpPr>
          <p:cNvPr id="11" name="Title 1">
            <a:extLst>
              <a:ext uri="{FF2B5EF4-FFF2-40B4-BE49-F238E27FC236}">
                <a16:creationId xmlns:a16="http://schemas.microsoft.com/office/drawing/2014/main" id="{83051158-9450-2A04-E5D4-5C6A25D4311D}"/>
              </a:ext>
            </a:extLst>
          </p:cNvPr>
          <p:cNvSpPr>
            <a:spLocks noGrp="1"/>
          </p:cNvSpPr>
          <p:nvPr>
            <p:ph type="title"/>
          </p:nvPr>
        </p:nvSpPr>
        <p:spPr>
          <a:xfrm>
            <a:off x="264395" y="3740240"/>
            <a:ext cx="6281057" cy="1143000"/>
          </a:xfrm>
          <a:prstGeom prst="rect">
            <a:avLst/>
          </a:prstGeom>
        </p:spPr>
        <p:txBody>
          <a:bodyPr/>
          <a:lstStyle>
            <a:lvl1pPr marL="0" algn="l" defTabSz="914400" rtl="0" eaLnBrk="1" latinLnBrk="0" hangingPunct="1">
              <a:lnSpc>
                <a:spcPts val="4118"/>
              </a:lnSpc>
              <a:defRPr lang="en-US" sz="2941" kern="1200" dirty="0">
                <a:solidFill>
                  <a:srgbClr val="F89D56"/>
                </a:solidFill>
                <a:latin typeface="Proxima Nova"/>
                <a:ea typeface="Proxima Nova"/>
                <a:cs typeface="Proxima Nova"/>
              </a:defRPr>
            </a:lvl1pPr>
          </a:lstStyle>
          <a:p>
            <a:r>
              <a:rPr lang="en-US" dirty="0"/>
              <a:t>Click to edit Master title style</a:t>
            </a:r>
          </a:p>
        </p:txBody>
      </p:sp>
      <p:sp>
        <p:nvSpPr>
          <p:cNvPr id="17" name="Text Placeholder 2">
            <a:extLst>
              <a:ext uri="{FF2B5EF4-FFF2-40B4-BE49-F238E27FC236}">
                <a16:creationId xmlns:a16="http://schemas.microsoft.com/office/drawing/2014/main" id="{8C9D4B67-E17D-2FE4-BF7D-38C30D137544}"/>
              </a:ext>
            </a:extLst>
          </p:cNvPr>
          <p:cNvSpPr>
            <a:spLocks noGrp="1"/>
          </p:cNvSpPr>
          <p:nvPr>
            <p:ph type="body" idx="1"/>
          </p:nvPr>
        </p:nvSpPr>
        <p:spPr>
          <a:xfrm>
            <a:off x="297052" y="5981700"/>
            <a:ext cx="6248400" cy="757860"/>
          </a:xfrm>
          <a:prstGeom prst="rect">
            <a:avLst/>
          </a:prstGeom>
        </p:spPr>
        <p:txBody>
          <a:bodyPr anchor="b"/>
          <a:lstStyle>
            <a:lvl1pPr marL="0" indent="0">
              <a:buNone/>
              <a:defRPr sz="2000">
                <a:solidFill>
                  <a:srgbClr val="F89D56"/>
                </a:solidFill>
                <a:latin typeface="Proxima Nova" panose="020B060402020202020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
        <p:nvSpPr>
          <p:cNvPr id="8" name="TextBox 3">
            <a:extLst>
              <a:ext uri="{FF2B5EF4-FFF2-40B4-BE49-F238E27FC236}">
                <a16:creationId xmlns:a16="http://schemas.microsoft.com/office/drawing/2014/main" id="{83AA0450-3F91-07F5-B60D-5138D6E3B25D}"/>
              </a:ext>
            </a:extLst>
          </p:cNvPr>
          <p:cNvSpPr txBox="1"/>
          <p:nvPr userDrawn="1"/>
        </p:nvSpPr>
        <p:spPr>
          <a:xfrm>
            <a:off x="1392195" y="1029315"/>
            <a:ext cx="3350568" cy="480656"/>
          </a:xfrm>
          <a:prstGeom prst="rect">
            <a:avLst/>
          </a:prstGeom>
        </p:spPr>
        <p:txBody>
          <a:bodyPr lIns="0" tIns="0" rIns="0" bIns="0" rtlCol="0" anchor="t">
            <a:spAutoFit/>
          </a:bodyPr>
          <a:lstStyle/>
          <a:p>
            <a:pPr algn="l">
              <a:lnSpc>
                <a:spcPts val="3957"/>
              </a:lnSpc>
            </a:pPr>
            <a:r>
              <a:rPr lang="en-US" sz="2826" b="1" spc="876" dirty="0">
                <a:solidFill>
                  <a:srgbClr val="132052"/>
                </a:solidFill>
                <a:latin typeface="Proxima Nova Bold"/>
                <a:ea typeface="Proxima Nova Bold"/>
                <a:cs typeface="Proxima Nova Bold"/>
                <a:sym typeface="Proxima Nova Bold"/>
              </a:rPr>
              <a:t>İÇİNDEKİLER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Tree>
    <p:extLst>
      <p:ext uri="{BB962C8B-B14F-4D97-AF65-F5344CB8AC3E}">
        <p14:creationId xmlns:p14="http://schemas.microsoft.com/office/powerpoint/2010/main" val="3473355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56033230-BC53-3E1B-3E3B-667A87EC1214}"/>
              </a:ext>
            </a:extLst>
          </p:cNvPr>
          <p:cNvSpPr/>
          <p:nvPr userDrawn="1"/>
        </p:nvSpPr>
        <p:spPr>
          <a:xfrm>
            <a:off x="16145407" y="9258300"/>
            <a:ext cx="1113893" cy="888604"/>
          </a:xfrm>
          <a:custGeom>
            <a:avLst/>
            <a:gdLst/>
            <a:ahLst/>
            <a:cxnLst/>
            <a:rect l="l" t="t" r="r" b="b"/>
            <a:pathLst>
              <a:path w="1113893" h="888604">
                <a:moveTo>
                  <a:pt x="0" y="0"/>
                </a:moveTo>
                <a:lnTo>
                  <a:pt x="1113893" y="0"/>
                </a:lnTo>
                <a:lnTo>
                  <a:pt x="1113893" y="888604"/>
                </a:lnTo>
                <a:lnTo>
                  <a:pt x="0" y="888604"/>
                </a:lnTo>
                <a:lnTo>
                  <a:pt x="0" y="0"/>
                </a:lnTo>
                <a:close/>
              </a:path>
            </a:pathLst>
          </a:custGeom>
          <a:blipFill>
            <a:blip r:embed="rId2"/>
            <a:stretch>
              <a:fillRect l="-11769" t="-14072" r="-11769" b="-38463"/>
            </a:stretch>
          </a:blipFill>
        </p:spPr>
        <p:txBody>
          <a:bodyPr/>
          <a:lstStyle/>
          <a:p>
            <a:endParaRPr lang="tr-TR"/>
          </a:p>
        </p:txBody>
      </p:sp>
      <p:sp>
        <p:nvSpPr>
          <p:cNvPr id="10" name="AutoShape 2">
            <a:extLst>
              <a:ext uri="{FF2B5EF4-FFF2-40B4-BE49-F238E27FC236}">
                <a16:creationId xmlns:a16="http://schemas.microsoft.com/office/drawing/2014/main" id="{F53646D5-C0DA-129D-E2CB-5686D175FE31}"/>
              </a:ext>
            </a:extLst>
          </p:cNvPr>
          <p:cNvSpPr/>
          <p:nvPr userDrawn="1"/>
        </p:nvSpPr>
        <p:spPr>
          <a:xfrm>
            <a:off x="533400" y="1333500"/>
            <a:ext cx="16978174" cy="0"/>
          </a:xfrm>
          <a:prstGeom prst="line">
            <a:avLst/>
          </a:prstGeom>
          <a:ln w="38100" cap="flat">
            <a:solidFill>
              <a:srgbClr val="F89D56"/>
            </a:solidFill>
            <a:prstDash val="solid"/>
            <a:headEnd type="none" w="sm" len="sm"/>
            <a:tailEnd type="none" w="sm" len="sm"/>
          </a:ln>
        </p:spPr>
        <p:txBody>
          <a:bodyPr/>
          <a:lstStyle/>
          <a:p>
            <a:endParaRPr lang="tr-TR"/>
          </a:p>
        </p:txBody>
      </p:sp>
      <p:sp>
        <p:nvSpPr>
          <p:cNvPr id="14" name="Slide Number Placeholder 6">
            <a:extLst>
              <a:ext uri="{FF2B5EF4-FFF2-40B4-BE49-F238E27FC236}">
                <a16:creationId xmlns:a16="http://schemas.microsoft.com/office/drawing/2014/main" id="{924D1915-9E9B-7540-2A74-3959DF051A81}"/>
              </a:ext>
            </a:extLst>
          </p:cNvPr>
          <p:cNvSpPr txBox="1">
            <a:spLocks/>
          </p:cNvSpPr>
          <p:nvPr userDrawn="1"/>
        </p:nvSpPr>
        <p:spPr>
          <a:xfrm>
            <a:off x="533400" y="9623761"/>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230" smtClean="0">
                <a:latin typeface="Proxima Nova" panose="020B0604020202020204" charset="0"/>
              </a:rPr>
              <a:pPr/>
              <a:t>‹#›</a:t>
            </a:fld>
            <a:endParaRPr lang="en-US" sz="2230" dirty="0">
              <a:latin typeface="Proxima Nova" panose="020B0604020202020204" charset="0"/>
            </a:endParaRPr>
          </a:p>
        </p:txBody>
      </p:sp>
      <p:sp>
        <p:nvSpPr>
          <p:cNvPr id="15" name="Title 1">
            <a:extLst>
              <a:ext uri="{FF2B5EF4-FFF2-40B4-BE49-F238E27FC236}">
                <a16:creationId xmlns:a16="http://schemas.microsoft.com/office/drawing/2014/main" id="{BBC2F7C5-98B1-EF6D-F658-25ABE582282C}"/>
              </a:ext>
            </a:extLst>
          </p:cNvPr>
          <p:cNvSpPr>
            <a:spLocks noGrp="1"/>
          </p:cNvSpPr>
          <p:nvPr>
            <p:ph type="title"/>
          </p:nvPr>
        </p:nvSpPr>
        <p:spPr>
          <a:xfrm>
            <a:off x="533400" y="444895"/>
            <a:ext cx="16978174" cy="879534"/>
          </a:xfrm>
          <a:prstGeom prst="rect">
            <a:avLst/>
          </a:prstGeom>
        </p:spPr>
        <p:txBody>
          <a:bodyPr/>
          <a:lstStyle>
            <a:lvl1pPr algn="l">
              <a:defRPr sz="3300">
                <a:latin typeface="Proxima Nova" panose="020B0604020202020204"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02362B2-772F-A595-E1D5-166CAB6F5D72}"/>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a:extLst>
              <a:ext uri="{FF2B5EF4-FFF2-40B4-BE49-F238E27FC236}">
                <a16:creationId xmlns:a16="http://schemas.microsoft.com/office/drawing/2014/main" id="{AB547A73-EEFA-3D1D-C1E6-A9B3031DF285}"/>
              </a:ext>
            </a:extLst>
          </p:cNvPr>
          <p:cNvSpPr txBox="1"/>
          <p:nvPr userDrawn="1"/>
        </p:nvSpPr>
        <p:spPr>
          <a:xfrm>
            <a:off x="7228396" y="6284313"/>
            <a:ext cx="3831208" cy="497167"/>
          </a:xfrm>
          <a:prstGeom prst="rect">
            <a:avLst/>
          </a:prstGeom>
        </p:spPr>
        <p:txBody>
          <a:bodyPr lIns="0" tIns="0" rIns="0" bIns="0" rtlCol="0" anchor="t">
            <a:spAutoFit/>
          </a:bodyPr>
          <a:lstStyle/>
          <a:p>
            <a:pPr algn="ctr">
              <a:lnSpc>
                <a:spcPts val="4097"/>
              </a:lnSpc>
            </a:pPr>
            <a:r>
              <a:rPr lang="en-US" sz="2926" spc="1015" dirty="0">
                <a:solidFill>
                  <a:srgbClr val="F89D56"/>
                </a:solidFill>
                <a:latin typeface="Proxima Nova"/>
                <a:ea typeface="Proxima Nova"/>
                <a:cs typeface="Proxima Nova"/>
                <a:sym typeface="Proxima Nova"/>
              </a:rPr>
              <a:t>TEŞEKKÜRLER</a:t>
            </a:r>
          </a:p>
        </p:txBody>
      </p:sp>
      <p:sp>
        <p:nvSpPr>
          <p:cNvPr id="5" name="Freeform 3">
            <a:extLst>
              <a:ext uri="{FF2B5EF4-FFF2-40B4-BE49-F238E27FC236}">
                <a16:creationId xmlns:a16="http://schemas.microsoft.com/office/drawing/2014/main" id="{E722716D-1B66-08F0-2E59-06B12BD761B6}"/>
              </a:ext>
            </a:extLst>
          </p:cNvPr>
          <p:cNvSpPr/>
          <p:nvPr userDrawn="1"/>
        </p:nvSpPr>
        <p:spPr>
          <a:xfrm>
            <a:off x="7228396" y="2005781"/>
            <a:ext cx="3831208" cy="3056332"/>
          </a:xfrm>
          <a:custGeom>
            <a:avLst/>
            <a:gdLst/>
            <a:ahLst/>
            <a:cxnLst/>
            <a:rect l="l" t="t" r="r" b="b"/>
            <a:pathLst>
              <a:path w="3831208" h="3056332">
                <a:moveTo>
                  <a:pt x="0" y="0"/>
                </a:moveTo>
                <a:lnTo>
                  <a:pt x="3831208" y="0"/>
                </a:lnTo>
                <a:lnTo>
                  <a:pt x="3831208" y="3056332"/>
                </a:lnTo>
                <a:lnTo>
                  <a:pt x="0" y="3056332"/>
                </a:lnTo>
                <a:lnTo>
                  <a:pt x="0" y="0"/>
                </a:lnTo>
                <a:close/>
              </a:path>
            </a:pathLst>
          </a:custGeom>
          <a:blipFill>
            <a:blip r:embed="rId3"/>
            <a:stretch>
              <a:fillRect l="-11769" t="-14072" r="-11769" b="-38463"/>
            </a:stretch>
          </a:blipFill>
        </p:spPr>
        <p:txBody>
          <a:bodyPr/>
          <a:lstStyle/>
          <a:p>
            <a:endParaRPr lang="tr-TR"/>
          </a:p>
        </p:txBody>
      </p:sp>
    </p:spTree>
    <p:extLst>
      <p:ext uri="{BB962C8B-B14F-4D97-AF65-F5344CB8AC3E}">
        <p14:creationId xmlns:p14="http://schemas.microsoft.com/office/powerpoint/2010/main" val="231669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ak">
    <p:spTree>
      <p:nvGrpSpPr>
        <p:cNvPr id="1" name=""/>
        <p:cNvGrpSpPr/>
        <p:nvPr/>
      </p:nvGrpSpPr>
      <p:grpSpPr>
        <a:xfrm>
          <a:off x="0" y="0"/>
          <a:ext cx="0" cy="0"/>
          <a:chOff x="0" y="0"/>
          <a:chExt cx="0" cy="0"/>
        </a:xfrm>
      </p:grpSpPr>
      <p:sp>
        <p:nvSpPr>
          <p:cNvPr id="3" name="Freeform 2"/>
          <p:cNvSpPr/>
          <p:nvPr userDrawn="1"/>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tr-TR"/>
          </a:p>
        </p:txBody>
      </p:sp>
      <p:sp>
        <p:nvSpPr>
          <p:cNvPr id="5" name="TextBox 5">
            <a:extLst>
              <a:ext uri="{FF2B5EF4-FFF2-40B4-BE49-F238E27FC236}">
                <a16:creationId xmlns:a16="http://schemas.microsoft.com/office/drawing/2014/main" id="{815D861C-E534-72C3-9A35-01B0288A27F3}"/>
              </a:ext>
            </a:extLst>
          </p:cNvPr>
          <p:cNvSpPr txBox="1"/>
          <p:nvPr userDrawn="1"/>
        </p:nvSpPr>
        <p:spPr>
          <a:xfrm>
            <a:off x="10363200" y="1104900"/>
            <a:ext cx="7172558" cy="4818114"/>
          </a:xfrm>
          <a:prstGeom prst="rect">
            <a:avLst/>
          </a:prstGeom>
        </p:spPr>
        <p:txBody>
          <a:bodyPr lIns="0" tIns="0" rIns="0" bIns="0" rtlCol="0" anchor="t">
            <a:spAutoFit/>
          </a:bodyPr>
          <a:lstStyle/>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işletmelerin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hedeflerine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ulaşmaları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rekabet</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avantajı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kazanmaları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danışmanlık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firmasıdır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Kurumsal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dijital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dönüşüm</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tedarik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zinciri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yönetimi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gibi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birçok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alanda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uzmanlaşmış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olan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yenilikçi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süreçlerini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iyileştirme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imkanı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sağlar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deneyimiyle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başarıya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odaklanan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ekibimiz</a:t>
            </a:r>
            <a:r>
              <a:rPr lang="en-US" sz="2000" b="0" dirty="0">
                <a:solidFill>
                  <a:srgbClr val="FFFFFF"/>
                </a:solidFill>
                <a:latin typeface="Proxima Nova" panose="020B0604020202020204" charset="0"/>
                <a:ea typeface="Proxima Nova Bold"/>
                <a:cs typeface="Proxima Nova Bold"/>
                <a:sym typeface="Proxima Nova Bold"/>
              </a:rPr>
              <a:t>, her </a:t>
            </a:r>
            <a:r>
              <a:rPr lang="en-US" sz="2000" b="0" dirty="0" err="1">
                <a:solidFill>
                  <a:srgbClr val="FFFFFF"/>
                </a:solidFill>
                <a:latin typeface="Proxima Nova" panose="020B0604020202020204" charset="0"/>
                <a:ea typeface="Proxima Nova Bold"/>
                <a:cs typeface="Proxima Nova Bold"/>
                <a:sym typeface="Proxima Nova Bold"/>
              </a:rPr>
              <a:t>projede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titizlikle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çalışarak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işletmenizin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kârlılığını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artırmak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payınızı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genişletmek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operasyonel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verimliliğinizi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yükseltmek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etkin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a:t>
            </a:r>
            <a:endParaRPr lang="en-US" sz="2000" b="0" dirty="0">
              <a:solidFill>
                <a:srgbClr val="FFFFFF"/>
              </a:solidFill>
              <a:latin typeface="Proxima Nova" panose="020B0604020202020204" charset="0"/>
              <a:ea typeface="Proxima Nova Light"/>
              <a:cs typeface="Proxima Nova Light"/>
              <a:sym typeface="Proxima Nova Light"/>
            </a:endParaRPr>
          </a:p>
        </p:txBody>
      </p:sp>
      <p:sp>
        <p:nvSpPr>
          <p:cNvPr id="6" name="Freeform 3">
            <a:extLst>
              <a:ext uri="{FF2B5EF4-FFF2-40B4-BE49-F238E27FC236}">
                <a16:creationId xmlns:a16="http://schemas.microsoft.com/office/drawing/2014/main" id="{AD9931C9-8506-BB71-7C99-490E138AC1A1}"/>
              </a:ext>
            </a:extLst>
          </p:cNvPr>
          <p:cNvSpPr/>
          <p:nvPr userDrawn="1"/>
        </p:nvSpPr>
        <p:spPr>
          <a:xfrm>
            <a:off x="704584" y="8516813"/>
            <a:ext cx="1858953" cy="1482973"/>
          </a:xfrm>
          <a:custGeom>
            <a:avLst/>
            <a:gdLst/>
            <a:ahLst/>
            <a:cxnLst/>
            <a:rect l="l" t="t" r="r" b="b"/>
            <a:pathLst>
              <a:path w="1858953" h="1482973">
                <a:moveTo>
                  <a:pt x="0" y="0"/>
                </a:moveTo>
                <a:lnTo>
                  <a:pt x="1858953" y="0"/>
                </a:lnTo>
                <a:lnTo>
                  <a:pt x="1858953" y="1482974"/>
                </a:lnTo>
                <a:lnTo>
                  <a:pt x="0" y="1482974"/>
                </a:lnTo>
                <a:lnTo>
                  <a:pt x="0" y="0"/>
                </a:lnTo>
                <a:close/>
              </a:path>
            </a:pathLst>
          </a:custGeom>
          <a:blipFill>
            <a:blip r:embed="rId3"/>
            <a:stretch>
              <a:fillRect l="-11769" t="-14072" r="-11769" b="-38463"/>
            </a:stretch>
          </a:blipFill>
        </p:spPr>
        <p:txBody>
          <a:bodyPr/>
          <a:lstStyle/>
          <a:p>
            <a:endParaRPr lang="tr-TR"/>
          </a:p>
        </p:txBody>
      </p:sp>
      <p:sp>
        <p:nvSpPr>
          <p:cNvPr id="7" name="TextBox 5">
            <a:extLst>
              <a:ext uri="{FF2B5EF4-FFF2-40B4-BE49-F238E27FC236}">
                <a16:creationId xmlns:a16="http://schemas.microsoft.com/office/drawing/2014/main" id="{25BD3AFF-41DF-7877-5F9F-02160981A184}"/>
              </a:ext>
            </a:extLst>
          </p:cNvPr>
          <p:cNvSpPr txBox="1"/>
          <p:nvPr userDrawn="1"/>
        </p:nvSpPr>
        <p:spPr>
          <a:xfrm>
            <a:off x="10515600" y="6286500"/>
            <a:ext cx="6329362" cy="895758"/>
          </a:xfrm>
          <a:prstGeom prst="rect">
            <a:avLst/>
          </a:prstGeom>
        </p:spPr>
        <p:txBody>
          <a:bodyPr lIns="0" tIns="0" rIns="0" bIns="0" rtlCol="0" anchor="t">
            <a:spAutoFit/>
          </a:bodyPr>
          <a:lstStyle/>
          <a:p>
            <a:pPr algn="l">
              <a:lnSpc>
                <a:spcPts val="2417"/>
              </a:lnSpc>
            </a:pPr>
            <a:r>
              <a:rPr lang="en-US" sz="1726" spc="165" dirty="0" err="1">
                <a:solidFill>
                  <a:schemeClr val="bg1"/>
                </a:solidFill>
                <a:latin typeface="Proxima Nova"/>
                <a:ea typeface="Proxima Nova"/>
                <a:cs typeface="Proxima Nova"/>
                <a:sym typeface="Proxima Nova"/>
              </a:rPr>
              <a:t>Ataköy</a:t>
            </a:r>
            <a:r>
              <a:rPr lang="en-US" sz="1726" spc="165" dirty="0">
                <a:solidFill>
                  <a:schemeClr val="bg1"/>
                </a:solidFill>
                <a:latin typeface="Proxima Nova"/>
                <a:ea typeface="Proxima Nova"/>
                <a:cs typeface="Proxima Nova"/>
                <a:sym typeface="Proxima Nova"/>
              </a:rPr>
              <a:t> 7-8-9-10. </a:t>
            </a:r>
            <a:r>
              <a:rPr lang="en-US" sz="1726" spc="165" dirty="0" err="1">
                <a:solidFill>
                  <a:schemeClr val="bg1"/>
                </a:solidFill>
                <a:latin typeface="Proxima Nova"/>
                <a:ea typeface="Proxima Nova"/>
                <a:cs typeface="Proxima Nova"/>
                <a:sym typeface="Proxima Nova"/>
              </a:rPr>
              <a:t>Kısım</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Mh</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Çobançeşme</a:t>
            </a:r>
            <a:r>
              <a:rPr lang="en-US" sz="1726" spc="165" dirty="0">
                <a:solidFill>
                  <a:schemeClr val="bg1"/>
                </a:solidFill>
                <a:latin typeface="Proxima Nova"/>
                <a:ea typeface="Proxima Nova"/>
                <a:cs typeface="Proxima Nova"/>
                <a:sym typeface="Proxima Nova"/>
              </a:rPr>
              <a:t> E5 </a:t>
            </a:r>
            <a:r>
              <a:rPr lang="en-US" sz="1726" spc="165" dirty="0" err="1">
                <a:solidFill>
                  <a:schemeClr val="bg1"/>
                </a:solidFill>
                <a:latin typeface="Proxima Nova"/>
                <a:ea typeface="Proxima Nova"/>
                <a:cs typeface="Proxima Nova"/>
                <a:sym typeface="Proxima Nova"/>
              </a:rPr>
              <a:t>Yanyol</a:t>
            </a:r>
            <a:r>
              <a:rPr lang="en-US" sz="1726" spc="165" dirty="0">
                <a:solidFill>
                  <a:schemeClr val="bg1"/>
                </a:solidFill>
                <a:latin typeface="Proxima Nova"/>
                <a:ea typeface="Proxima Nova"/>
                <a:cs typeface="Proxima Nova"/>
                <a:sym typeface="Proxima Nova"/>
              </a:rPr>
              <a:t> Cd.</a:t>
            </a:r>
          </a:p>
          <a:p>
            <a:pPr algn="l">
              <a:lnSpc>
                <a:spcPts val="2417"/>
              </a:lnSpc>
            </a:pPr>
            <a:r>
              <a:rPr lang="en-US" sz="1726" spc="165" dirty="0">
                <a:solidFill>
                  <a:schemeClr val="bg1"/>
                </a:solidFill>
                <a:latin typeface="Proxima Nova"/>
                <a:ea typeface="Proxima Nova"/>
                <a:cs typeface="Proxima Nova"/>
                <a:sym typeface="Proxima Nova"/>
              </a:rPr>
              <a:t>No: 8/2 A </a:t>
            </a:r>
            <a:r>
              <a:rPr lang="en-US" sz="1726" spc="165" dirty="0" err="1">
                <a:solidFill>
                  <a:schemeClr val="bg1"/>
                </a:solidFill>
                <a:latin typeface="Proxima Nova"/>
                <a:ea typeface="Proxima Nova"/>
                <a:cs typeface="Proxima Nova"/>
                <a:sym typeface="Proxima Nova"/>
              </a:rPr>
              <a:t>Ofis</a:t>
            </a:r>
            <a:r>
              <a:rPr lang="en-US" sz="1726" spc="165" dirty="0">
                <a:solidFill>
                  <a:schemeClr val="bg1"/>
                </a:solidFill>
                <a:latin typeface="Proxima Nova"/>
                <a:ea typeface="Proxima Nova"/>
                <a:cs typeface="Proxima Nova"/>
                <a:sym typeface="Proxima Nova"/>
              </a:rPr>
              <a:t> Kt: 13 No:51 </a:t>
            </a:r>
            <a:r>
              <a:rPr lang="en-US" sz="1726" b="1" spc="165" dirty="0" err="1">
                <a:solidFill>
                  <a:schemeClr val="bg1"/>
                </a:solidFill>
                <a:latin typeface="Proxima Nova Bold"/>
                <a:ea typeface="Proxima Nova Bold"/>
                <a:cs typeface="Proxima Nova Bold"/>
                <a:sym typeface="Proxima Nova Bold"/>
              </a:rPr>
              <a:t>Bakırköy</a:t>
            </a:r>
            <a:r>
              <a:rPr lang="en-US" sz="1726" b="1" spc="165" dirty="0">
                <a:solidFill>
                  <a:schemeClr val="bg1"/>
                </a:solidFill>
                <a:latin typeface="Proxima Nova Bold"/>
                <a:ea typeface="Proxima Nova Bold"/>
                <a:cs typeface="Proxima Nova Bold"/>
                <a:sym typeface="Proxima Nova Bold"/>
              </a:rPr>
              <a:t>/İSTANBUL</a:t>
            </a:r>
          </a:p>
        </p:txBody>
      </p:sp>
      <p:sp>
        <p:nvSpPr>
          <p:cNvPr id="8" name="TextBox 6">
            <a:extLst>
              <a:ext uri="{FF2B5EF4-FFF2-40B4-BE49-F238E27FC236}">
                <a16:creationId xmlns:a16="http://schemas.microsoft.com/office/drawing/2014/main" id="{7C0EE052-6262-6DF4-1F2B-66A9EB86D09B}"/>
              </a:ext>
            </a:extLst>
          </p:cNvPr>
          <p:cNvSpPr txBox="1"/>
          <p:nvPr userDrawn="1"/>
        </p:nvSpPr>
        <p:spPr>
          <a:xfrm>
            <a:off x="10839641" y="9088773"/>
            <a:ext cx="3109838" cy="339051"/>
          </a:xfrm>
          <a:prstGeom prst="rect">
            <a:avLst/>
          </a:prstGeom>
        </p:spPr>
        <p:txBody>
          <a:bodyPr lIns="0" tIns="0" rIns="0" bIns="0" rtlCol="0" anchor="t">
            <a:spAutoFit/>
          </a:bodyPr>
          <a:lstStyle/>
          <a:p>
            <a:pPr algn="l">
              <a:lnSpc>
                <a:spcPts val="2837"/>
              </a:lnSpc>
            </a:pPr>
            <a:r>
              <a:rPr lang="en-US" sz="2026" spc="703" dirty="0">
                <a:solidFill>
                  <a:schemeClr val="bg1"/>
                </a:solidFill>
                <a:latin typeface="Proxima Nova"/>
                <a:ea typeface="Proxima Nova"/>
                <a:cs typeface="Proxima Nova"/>
                <a:sym typeface="Proxima Nova"/>
              </a:rPr>
              <a:t>fintegral.com.tr</a:t>
            </a:r>
          </a:p>
        </p:txBody>
      </p:sp>
    </p:spTree>
    <p:extLst>
      <p:ext uri="{BB962C8B-B14F-4D97-AF65-F5344CB8AC3E}">
        <p14:creationId xmlns:p14="http://schemas.microsoft.com/office/powerpoint/2010/main" val="434342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582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F2F81E5-0B3C-5F75-54E4-96D38163C458}"/>
              </a:ext>
            </a:extLst>
          </p:cNvPr>
          <p:cNvGraphicFramePr>
            <a:graphicFrameLocks noChangeAspect="1"/>
          </p:cNvGraphicFramePr>
          <p:nvPr userDrawn="1">
            <p:custDataLst>
              <p:tags r:id="rId9"/>
            </p:custDataLst>
            <p:extLst>
              <p:ext uri="{D42A27DB-BD31-4B8C-83A1-F6EECF244321}">
                <p14:modId xmlns:p14="http://schemas.microsoft.com/office/powerpoint/2010/main" val="167254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05" imgH="312" progId="TCLayout.ActiveDocument.1">
                  <p:embed/>
                </p:oleObj>
              </mc:Choice>
              <mc:Fallback>
                <p:oleObj name="think-cell Slide" r:id="rId10" imgW="305" imgH="312"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5" r:id="rId1"/>
    <p:sldLayoutId id="2147483658" r:id="rId2"/>
    <p:sldLayoutId id="2147483661" r:id="rId3"/>
    <p:sldLayoutId id="2147483656" r:id="rId4"/>
    <p:sldLayoutId id="2147483660" r:id="rId5"/>
    <p:sldLayoutId id="2147483659" r:id="rId6"/>
    <p:sldLayoutId id="2147483662"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3" Type="http://schemas.openxmlformats.org/officeDocument/2006/relationships/diagramColors" Target="../diagrams/colors26.xml"/><Relationship Id="rId18" Type="http://schemas.openxmlformats.org/officeDocument/2006/relationships/diagramColors" Target="../diagrams/colors27.xml"/><Relationship Id="rId26" Type="http://schemas.openxmlformats.org/officeDocument/2006/relationships/diagramLayout" Target="../diagrams/layout29.xml"/><Relationship Id="rId39" Type="http://schemas.microsoft.com/office/2007/relationships/diagramDrawing" Target="../diagrams/drawing31.xml"/><Relationship Id="rId21" Type="http://schemas.openxmlformats.org/officeDocument/2006/relationships/diagramLayout" Target="../diagrams/layout28.xml"/><Relationship Id="rId34" Type="http://schemas.microsoft.com/office/2007/relationships/diagramDrawing" Target="../diagrams/drawing30.xml"/><Relationship Id="rId42" Type="http://schemas.openxmlformats.org/officeDocument/2006/relationships/diagramQuickStyle" Target="../diagrams/quickStyle32.xml"/><Relationship Id="rId47" Type="http://schemas.openxmlformats.org/officeDocument/2006/relationships/diagramQuickStyle" Target="../diagrams/quickStyle33.xml"/><Relationship Id="rId50" Type="http://schemas.openxmlformats.org/officeDocument/2006/relationships/diagramData" Target="../diagrams/data34.xml"/><Relationship Id="rId55" Type="http://schemas.openxmlformats.org/officeDocument/2006/relationships/diagramData" Target="../diagrams/data35.xml"/><Relationship Id="rId63" Type="http://schemas.openxmlformats.org/officeDocument/2006/relationships/diagramColors" Target="../diagrams/colors36.xml"/><Relationship Id="rId68" Type="http://schemas.openxmlformats.org/officeDocument/2006/relationships/image" Target="../media/image62.svg"/><Relationship Id="rId76" Type="http://schemas.openxmlformats.org/officeDocument/2006/relationships/image" Target="../media/image92.svg"/><Relationship Id="rId84" Type="http://schemas.openxmlformats.org/officeDocument/2006/relationships/image" Target="../media/image100.svg"/><Relationship Id="rId7" Type="http://schemas.openxmlformats.org/officeDocument/2006/relationships/diagramQuickStyle" Target="../diagrams/quickStyle25.xml"/><Relationship Id="rId71" Type="http://schemas.openxmlformats.org/officeDocument/2006/relationships/image" Target="../media/image87.png"/><Relationship Id="rId2" Type="http://schemas.openxmlformats.org/officeDocument/2006/relationships/slideLayout" Target="../slideLayouts/slideLayout4.xml"/><Relationship Id="rId16" Type="http://schemas.openxmlformats.org/officeDocument/2006/relationships/diagramLayout" Target="../diagrams/layout27.xml"/><Relationship Id="rId29" Type="http://schemas.microsoft.com/office/2007/relationships/diagramDrawing" Target="../diagrams/drawing29.xml"/><Relationship Id="rId11" Type="http://schemas.openxmlformats.org/officeDocument/2006/relationships/diagramLayout" Target="../diagrams/layout26.xml"/><Relationship Id="rId24" Type="http://schemas.microsoft.com/office/2007/relationships/diagramDrawing" Target="../diagrams/drawing28.xml"/><Relationship Id="rId32" Type="http://schemas.openxmlformats.org/officeDocument/2006/relationships/diagramQuickStyle" Target="../diagrams/quickStyle30.xml"/><Relationship Id="rId37" Type="http://schemas.openxmlformats.org/officeDocument/2006/relationships/diagramQuickStyle" Target="../diagrams/quickStyle31.xml"/><Relationship Id="rId40" Type="http://schemas.openxmlformats.org/officeDocument/2006/relationships/diagramData" Target="../diagrams/data32.xml"/><Relationship Id="rId45" Type="http://schemas.openxmlformats.org/officeDocument/2006/relationships/diagramData" Target="../diagrams/data33.xml"/><Relationship Id="rId53" Type="http://schemas.openxmlformats.org/officeDocument/2006/relationships/diagramColors" Target="../diagrams/colors34.xml"/><Relationship Id="rId58" Type="http://schemas.openxmlformats.org/officeDocument/2006/relationships/diagramColors" Target="../diagrams/colors35.xml"/><Relationship Id="rId66" Type="http://schemas.openxmlformats.org/officeDocument/2006/relationships/image" Target="../media/image84.svg"/><Relationship Id="rId74" Type="http://schemas.openxmlformats.org/officeDocument/2006/relationships/image" Target="../media/image90.svg"/><Relationship Id="rId79" Type="http://schemas.openxmlformats.org/officeDocument/2006/relationships/image" Target="../media/image95.png"/><Relationship Id="rId87" Type="http://schemas.openxmlformats.org/officeDocument/2006/relationships/image" Target="../media/image103.png"/><Relationship Id="rId5" Type="http://schemas.openxmlformats.org/officeDocument/2006/relationships/diagramData" Target="../diagrams/data25.xml"/><Relationship Id="rId61" Type="http://schemas.openxmlformats.org/officeDocument/2006/relationships/diagramLayout" Target="../diagrams/layout36.xml"/><Relationship Id="rId82" Type="http://schemas.openxmlformats.org/officeDocument/2006/relationships/image" Target="../media/image98.svg"/><Relationship Id="rId19" Type="http://schemas.microsoft.com/office/2007/relationships/diagramDrawing" Target="../diagrams/drawing27.xml"/><Relationship Id="rId4" Type="http://schemas.openxmlformats.org/officeDocument/2006/relationships/image" Target="../media/image1.emf"/><Relationship Id="rId9" Type="http://schemas.microsoft.com/office/2007/relationships/diagramDrawing" Target="../diagrams/drawing25.xml"/><Relationship Id="rId14" Type="http://schemas.microsoft.com/office/2007/relationships/diagramDrawing" Target="../diagrams/drawing26.xml"/><Relationship Id="rId22" Type="http://schemas.openxmlformats.org/officeDocument/2006/relationships/diagramQuickStyle" Target="../diagrams/quickStyle28.xml"/><Relationship Id="rId27" Type="http://schemas.openxmlformats.org/officeDocument/2006/relationships/diagramQuickStyle" Target="../diagrams/quickStyle29.xml"/><Relationship Id="rId30" Type="http://schemas.openxmlformats.org/officeDocument/2006/relationships/diagramData" Target="../diagrams/data30.xml"/><Relationship Id="rId35" Type="http://schemas.openxmlformats.org/officeDocument/2006/relationships/diagramData" Target="../diagrams/data31.xml"/><Relationship Id="rId43" Type="http://schemas.openxmlformats.org/officeDocument/2006/relationships/diagramColors" Target="../diagrams/colors32.xml"/><Relationship Id="rId48" Type="http://schemas.openxmlformats.org/officeDocument/2006/relationships/diagramColors" Target="../diagrams/colors33.xml"/><Relationship Id="rId56" Type="http://schemas.openxmlformats.org/officeDocument/2006/relationships/diagramLayout" Target="../diagrams/layout35.xml"/><Relationship Id="rId64" Type="http://schemas.microsoft.com/office/2007/relationships/diagramDrawing" Target="../diagrams/drawing36.xml"/><Relationship Id="rId69" Type="http://schemas.openxmlformats.org/officeDocument/2006/relationships/image" Target="../media/image85.png"/><Relationship Id="rId77" Type="http://schemas.openxmlformats.org/officeDocument/2006/relationships/image" Target="../media/image93.png"/><Relationship Id="rId8" Type="http://schemas.openxmlformats.org/officeDocument/2006/relationships/diagramColors" Target="../diagrams/colors25.xml"/><Relationship Id="rId51" Type="http://schemas.openxmlformats.org/officeDocument/2006/relationships/diagramLayout" Target="../diagrams/layout34.xml"/><Relationship Id="rId72" Type="http://schemas.openxmlformats.org/officeDocument/2006/relationships/image" Target="../media/image88.svg"/><Relationship Id="rId80" Type="http://schemas.openxmlformats.org/officeDocument/2006/relationships/image" Target="../media/image96.svg"/><Relationship Id="rId85" Type="http://schemas.openxmlformats.org/officeDocument/2006/relationships/image" Target="../media/image101.png"/><Relationship Id="rId3" Type="http://schemas.openxmlformats.org/officeDocument/2006/relationships/oleObject" Target="../embeddings/oleObject7.bin"/><Relationship Id="rId12" Type="http://schemas.openxmlformats.org/officeDocument/2006/relationships/diagramQuickStyle" Target="../diagrams/quickStyle26.xml"/><Relationship Id="rId17" Type="http://schemas.openxmlformats.org/officeDocument/2006/relationships/diagramQuickStyle" Target="../diagrams/quickStyle27.xml"/><Relationship Id="rId25" Type="http://schemas.openxmlformats.org/officeDocument/2006/relationships/diagramData" Target="../diagrams/data29.xml"/><Relationship Id="rId33" Type="http://schemas.openxmlformats.org/officeDocument/2006/relationships/diagramColors" Target="../diagrams/colors30.xml"/><Relationship Id="rId38" Type="http://schemas.openxmlformats.org/officeDocument/2006/relationships/diagramColors" Target="../diagrams/colors31.xml"/><Relationship Id="rId46" Type="http://schemas.openxmlformats.org/officeDocument/2006/relationships/diagramLayout" Target="../diagrams/layout33.xml"/><Relationship Id="rId59" Type="http://schemas.microsoft.com/office/2007/relationships/diagramDrawing" Target="../diagrams/drawing35.xml"/><Relationship Id="rId67" Type="http://schemas.openxmlformats.org/officeDocument/2006/relationships/image" Target="../media/image61.png"/><Relationship Id="rId20" Type="http://schemas.openxmlformats.org/officeDocument/2006/relationships/diagramData" Target="../diagrams/data28.xml"/><Relationship Id="rId41" Type="http://schemas.openxmlformats.org/officeDocument/2006/relationships/diagramLayout" Target="../diagrams/layout32.xml"/><Relationship Id="rId54" Type="http://schemas.microsoft.com/office/2007/relationships/diagramDrawing" Target="../diagrams/drawing34.xml"/><Relationship Id="rId62" Type="http://schemas.openxmlformats.org/officeDocument/2006/relationships/diagramQuickStyle" Target="../diagrams/quickStyle36.xml"/><Relationship Id="rId70" Type="http://schemas.openxmlformats.org/officeDocument/2006/relationships/image" Target="../media/image86.svg"/><Relationship Id="rId75" Type="http://schemas.openxmlformats.org/officeDocument/2006/relationships/image" Target="../media/image91.png"/><Relationship Id="rId83" Type="http://schemas.openxmlformats.org/officeDocument/2006/relationships/image" Target="../media/image99.png"/><Relationship Id="rId88" Type="http://schemas.openxmlformats.org/officeDocument/2006/relationships/image" Target="../media/image104.svg"/><Relationship Id="rId1" Type="http://schemas.openxmlformats.org/officeDocument/2006/relationships/tags" Target="../tags/tag7.xml"/><Relationship Id="rId6" Type="http://schemas.openxmlformats.org/officeDocument/2006/relationships/diagramLayout" Target="../diagrams/layout25.xml"/><Relationship Id="rId15" Type="http://schemas.openxmlformats.org/officeDocument/2006/relationships/diagramData" Target="../diagrams/data27.xml"/><Relationship Id="rId23" Type="http://schemas.openxmlformats.org/officeDocument/2006/relationships/diagramColors" Target="../diagrams/colors28.xml"/><Relationship Id="rId28" Type="http://schemas.openxmlformats.org/officeDocument/2006/relationships/diagramColors" Target="../diagrams/colors29.xml"/><Relationship Id="rId36" Type="http://schemas.openxmlformats.org/officeDocument/2006/relationships/diagramLayout" Target="../diagrams/layout31.xml"/><Relationship Id="rId49" Type="http://schemas.microsoft.com/office/2007/relationships/diagramDrawing" Target="../diagrams/drawing33.xml"/><Relationship Id="rId57" Type="http://schemas.openxmlformats.org/officeDocument/2006/relationships/diagramQuickStyle" Target="../diagrams/quickStyle35.xml"/><Relationship Id="rId10" Type="http://schemas.openxmlformats.org/officeDocument/2006/relationships/diagramData" Target="../diagrams/data26.xml"/><Relationship Id="rId31" Type="http://schemas.openxmlformats.org/officeDocument/2006/relationships/diagramLayout" Target="../diagrams/layout30.xml"/><Relationship Id="rId44" Type="http://schemas.microsoft.com/office/2007/relationships/diagramDrawing" Target="../diagrams/drawing32.xml"/><Relationship Id="rId52" Type="http://schemas.openxmlformats.org/officeDocument/2006/relationships/diagramQuickStyle" Target="../diagrams/quickStyle34.xml"/><Relationship Id="rId60" Type="http://schemas.openxmlformats.org/officeDocument/2006/relationships/diagramData" Target="../diagrams/data36.xml"/><Relationship Id="rId65" Type="http://schemas.openxmlformats.org/officeDocument/2006/relationships/image" Target="../media/image83.png"/><Relationship Id="rId73" Type="http://schemas.openxmlformats.org/officeDocument/2006/relationships/image" Target="../media/image89.png"/><Relationship Id="rId78" Type="http://schemas.openxmlformats.org/officeDocument/2006/relationships/image" Target="../media/image94.svg"/><Relationship Id="rId81" Type="http://schemas.openxmlformats.org/officeDocument/2006/relationships/image" Target="../media/image97.png"/><Relationship Id="rId86" Type="http://schemas.openxmlformats.org/officeDocument/2006/relationships/image" Target="../media/image102.sv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slides/_rels/slide13.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17.sv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slides/_rels/slide14.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25.sv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123.svg"/><Relationship Id="rId9" Type="http://schemas.openxmlformats.org/officeDocument/2006/relationships/image" Target="../media/image128.png"/></Relationships>
</file>

<file path=ppt/slides/_rels/slide15.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33.svg"/><Relationship Id="rId5" Type="http://schemas.openxmlformats.org/officeDocument/2006/relationships/image" Target="../media/image132.png"/><Relationship Id="rId10" Type="http://schemas.openxmlformats.org/officeDocument/2006/relationships/image" Target="../media/image137.svg"/><Relationship Id="rId4" Type="http://schemas.openxmlformats.org/officeDocument/2006/relationships/image" Target="../media/image131.svg"/><Relationship Id="rId9" Type="http://schemas.openxmlformats.org/officeDocument/2006/relationships/image" Target="../media/image136.png"/></Relationships>
</file>

<file path=ppt/slides/_rels/slide16.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41.svg"/><Relationship Id="rId5" Type="http://schemas.openxmlformats.org/officeDocument/2006/relationships/image" Target="../media/image140.png"/><Relationship Id="rId10" Type="http://schemas.openxmlformats.org/officeDocument/2006/relationships/image" Target="../media/image145.svg"/><Relationship Id="rId4" Type="http://schemas.openxmlformats.org/officeDocument/2006/relationships/image" Target="../media/image139.svg"/><Relationship Id="rId9" Type="http://schemas.openxmlformats.org/officeDocument/2006/relationships/image" Target="../media/image144.png"/></Relationships>
</file>

<file path=ppt/slides/_rels/slide17.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s>
</file>

<file path=ppt/slides/_rels/slide18.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5.png"/><Relationship Id="rId3" Type="http://schemas.openxmlformats.org/officeDocument/2006/relationships/oleObject" Target="../embeddings/oleObject8.bin"/><Relationship Id="rId7" Type="http://schemas.openxmlformats.org/officeDocument/2006/relationships/image" Target="../media/image154.png"/><Relationship Id="rId12" Type="http://schemas.openxmlformats.org/officeDocument/2006/relationships/image" Target="../media/image157.svg"/><Relationship Id="rId2" Type="http://schemas.openxmlformats.org/officeDocument/2006/relationships/slideLayout" Target="../slideLayouts/slideLayout4.xml"/><Relationship Id="rId16" Type="http://schemas.openxmlformats.org/officeDocument/2006/relationships/image" Target="../media/image159.svg"/><Relationship Id="rId1" Type="http://schemas.openxmlformats.org/officeDocument/2006/relationships/tags" Target="../tags/tag8.xml"/><Relationship Id="rId6" Type="http://schemas.openxmlformats.org/officeDocument/2006/relationships/image" Target="../media/image14.png"/><Relationship Id="rId11" Type="http://schemas.openxmlformats.org/officeDocument/2006/relationships/image" Target="../media/image156.png"/><Relationship Id="rId5" Type="http://schemas.openxmlformats.org/officeDocument/2006/relationships/image" Target="../media/image11.png"/><Relationship Id="rId15" Type="http://schemas.openxmlformats.org/officeDocument/2006/relationships/image" Target="../media/image158.png"/><Relationship Id="rId10" Type="http://schemas.openxmlformats.org/officeDocument/2006/relationships/image" Target="../media/image13.svg"/><Relationship Id="rId4" Type="http://schemas.openxmlformats.org/officeDocument/2006/relationships/image" Target="../media/image1.emf"/><Relationship Id="rId9" Type="http://schemas.openxmlformats.org/officeDocument/2006/relationships/image" Target="../media/image12.png"/><Relationship Id="rId1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8.jpg"/><Relationship Id="rId5" Type="http://schemas.openxmlformats.org/officeDocument/2006/relationships/image" Target="../media/image1.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svg"/><Relationship Id="rId26" Type="http://schemas.openxmlformats.org/officeDocument/2006/relationships/image" Target="../media/image32.svg"/><Relationship Id="rId3" Type="http://schemas.openxmlformats.org/officeDocument/2006/relationships/oleObject" Target="../embeddings/oleObject4.bin"/><Relationship Id="rId21" Type="http://schemas.openxmlformats.org/officeDocument/2006/relationships/image" Target="../media/image27.png"/><Relationship Id="rId7" Type="http://schemas.openxmlformats.org/officeDocument/2006/relationships/image" Target="../media/image13.svg"/><Relationship Id="rId12" Type="http://schemas.openxmlformats.org/officeDocument/2006/relationships/image" Target="../media/image18.sv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slideLayout" Target="../slideLayouts/slideLayout4.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tags" Target="../tags/tag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sv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emf"/><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9" Type="http://schemas.microsoft.com/office/2007/relationships/diagramDrawing" Target="../diagrams/drawing7.xml"/><Relationship Id="rId21" Type="http://schemas.openxmlformats.org/officeDocument/2006/relationships/diagramLayout" Target="../diagrams/layout4.xml"/><Relationship Id="rId34" Type="http://schemas.microsoft.com/office/2007/relationships/diagramDrawing" Target="../diagrams/drawing6.xml"/><Relationship Id="rId42" Type="http://schemas.openxmlformats.org/officeDocument/2006/relationships/diagramQuickStyle" Target="../diagrams/quickStyle8.xml"/><Relationship Id="rId47" Type="http://schemas.openxmlformats.org/officeDocument/2006/relationships/diagramQuickStyle" Target="../diagrams/quickStyle9.xml"/><Relationship Id="rId50" Type="http://schemas.openxmlformats.org/officeDocument/2006/relationships/diagramData" Target="../diagrams/data10.xml"/><Relationship Id="rId55" Type="http://schemas.openxmlformats.org/officeDocument/2006/relationships/diagramData" Target="../diagrams/data11.xml"/><Relationship Id="rId63" Type="http://schemas.openxmlformats.org/officeDocument/2006/relationships/diagramColors" Target="../diagrams/colors12.xml"/><Relationship Id="rId68" Type="http://schemas.openxmlformats.org/officeDocument/2006/relationships/image" Target="../media/image36.svg"/><Relationship Id="rId76" Type="http://schemas.openxmlformats.org/officeDocument/2006/relationships/image" Target="../media/image44.svg"/><Relationship Id="rId84" Type="http://schemas.openxmlformats.org/officeDocument/2006/relationships/image" Target="../media/image52.svg"/><Relationship Id="rId7" Type="http://schemas.openxmlformats.org/officeDocument/2006/relationships/diagramQuickStyle" Target="../diagrams/quickStyle1.xml"/><Relationship Id="rId71" Type="http://schemas.openxmlformats.org/officeDocument/2006/relationships/image" Target="../media/image39.png"/><Relationship Id="rId2" Type="http://schemas.openxmlformats.org/officeDocument/2006/relationships/slideLayout" Target="../slideLayouts/slideLayout4.xml"/><Relationship Id="rId16" Type="http://schemas.openxmlformats.org/officeDocument/2006/relationships/diagramLayout" Target="../diagrams/layout3.xml"/><Relationship Id="rId29" Type="http://schemas.microsoft.com/office/2007/relationships/diagramDrawing" Target="../diagrams/drawing5.xml"/><Relationship Id="rId11" Type="http://schemas.openxmlformats.org/officeDocument/2006/relationships/diagramLayout" Target="../diagrams/layout2.xml"/><Relationship Id="rId24" Type="http://schemas.microsoft.com/office/2007/relationships/diagramDrawing" Target="../diagrams/drawing4.xml"/><Relationship Id="rId32" Type="http://schemas.openxmlformats.org/officeDocument/2006/relationships/diagramQuickStyle" Target="../diagrams/quickStyle6.xml"/><Relationship Id="rId37" Type="http://schemas.openxmlformats.org/officeDocument/2006/relationships/diagramQuickStyle" Target="../diagrams/quickStyle7.xml"/><Relationship Id="rId40" Type="http://schemas.openxmlformats.org/officeDocument/2006/relationships/diagramData" Target="../diagrams/data8.xml"/><Relationship Id="rId45" Type="http://schemas.openxmlformats.org/officeDocument/2006/relationships/diagramData" Target="../diagrams/data9.xml"/><Relationship Id="rId53" Type="http://schemas.openxmlformats.org/officeDocument/2006/relationships/diagramColors" Target="../diagrams/colors10.xml"/><Relationship Id="rId58" Type="http://schemas.openxmlformats.org/officeDocument/2006/relationships/diagramColors" Target="../diagrams/colors11.xml"/><Relationship Id="rId66" Type="http://schemas.openxmlformats.org/officeDocument/2006/relationships/image" Target="../media/image34.svg"/><Relationship Id="rId74" Type="http://schemas.openxmlformats.org/officeDocument/2006/relationships/image" Target="../media/image42.svg"/><Relationship Id="rId79" Type="http://schemas.openxmlformats.org/officeDocument/2006/relationships/image" Target="../media/image47.png"/><Relationship Id="rId87" Type="http://schemas.openxmlformats.org/officeDocument/2006/relationships/image" Target="../media/image55.png"/><Relationship Id="rId5" Type="http://schemas.openxmlformats.org/officeDocument/2006/relationships/diagramData" Target="../diagrams/data1.xml"/><Relationship Id="rId61" Type="http://schemas.openxmlformats.org/officeDocument/2006/relationships/diagramLayout" Target="../diagrams/layout12.xml"/><Relationship Id="rId82" Type="http://schemas.openxmlformats.org/officeDocument/2006/relationships/image" Target="../media/image50.svg"/><Relationship Id="rId19" Type="http://schemas.microsoft.com/office/2007/relationships/diagramDrawing" Target="../diagrams/drawing3.xml"/><Relationship Id="rId4" Type="http://schemas.openxmlformats.org/officeDocument/2006/relationships/image" Target="../media/image1.emf"/><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diagramData" Target="../diagrams/data6.xml"/><Relationship Id="rId35" Type="http://schemas.openxmlformats.org/officeDocument/2006/relationships/diagramData" Target="../diagrams/data7.xml"/><Relationship Id="rId43" Type="http://schemas.openxmlformats.org/officeDocument/2006/relationships/diagramColors" Target="../diagrams/colors8.xml"/><Relationship Id="rId48" Type="http://schemas.openxmlformats.org/officeDocument/2006/relationships/diagramColors" Target="../diagrams/colors9.xml"/><Relationship Id="rId56" Type="http://schemas.openxmlformats.org/officeDocument/2006/relationships/diagramLayout" Target="../diagrams/layout11.xml"/><Relationship Id="rId64" Type="http://schemas.microsoft.com/office/2007/relationships/diagramDrawing" Target="../diagrams/drawing12.xml"/><Relationship Id="rId69" Type="http://schemas.openxmlformats.org/officeDocument/2006/relationships/image" Target="../media/image37.png"/><Relationship Id="rId77" Type="http://schemas.openxmlformats.org/officeDocument/2006/relationships/image" Target="../media/image45.png"/><Relationship Id="rId8" Type="http://schemas.openxmlformats.org/officeDocument/2006/relationships/diagramColors" Target="../diagrams/colors1.xml"/><Relationship Id="rId51" Type="http://schemas.openxmlformats.org/officeDocument/2006/relationships/diagramLayout" Target="../diagrams/layout10.xml"/><Relationship Id="rId72" Type="http://schemas.openxmlformats.org/officeDocument/2006/relationships/image" Target="../media/image40.svg"/><Relationship Id="rId80" Type="http://schemas.openxmlformats.org/officeDocument/2006/relationships/image" Target="../media/image48.svg"/><Relationship Id="rId85" Type="http://schemas.openxmlformats.org/officeDocument/2006/relationships/image" Target="../media/image53.png"/><Relationship Id="rId3" Type="http://schemas.openxmlformats.org/officeDocument/2006/relationships/oleObject" Target="../embeddings/oleObject5.bin"/><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33" Type="http://schemas.openxmlformats.org/officeDocument/2006/relationships/diagramColors" Target="../diagrams/colors6.xml"/><Relationship Id="rId38" Type="http://schemas.openxmlformats.org/officeDocument/2006/relationships/diagramColors" Target="../diagrams/colors7.xml"/><Relationship Id="rId46" Type="http://schemas.openxmlformats.org/officeDocument/2006/relationships/diagramLayout" Target="../diagrams/layout9.xml"/><Relationship Id="rId59" Type="http://schemas.microsoft.com/office/2007/relationships/diagramDrawing" Target="../diagrams/drawing11.xml"/><Relationship Id="rId67" Type="http://schemas.openxmlformats.org/officeDocument/2006/relationships/image" Target="../media/image35.png"/><Relationship Id="rId20" Type="http://schemas.openxmlformats.org/officeDocument/2006/relationships/diagramData" Target="../diagrams/data4.xml"/><Relationship Id="rId41" Type="http://schemas.openxmlformats.org/officeDocument/2006/relationships/diagramLayout" Target="../diagrams/layout8.xml"/><Relationship Id="rId54" Type="http://schemas.microsoft.com/office/2007/relationships/diagramDrawing" Target="../diagrams/drawing10.xml"/><Relationship Id="rId62" Type="http://schemas.openxmlformats.org/officeDocument/2006/relationships/diagramQuickStyle" Target="../diagrams/quickStyle12.xml"/><Relationship Id="rId70" Type="http://schemas.openxmlformats.org/officeDocument/2006/relationships/image" Target="../media/image38.svg"/><Relationship Id="rId75" Type="http://schemas.openxmlformats.org/officeDocument/2006/relationships/image" Target="../media/image43.png"/><Relationship Id="rId83" Type="http://schemas.openxmlformats.org/officeDocument/2006/relationships/image" Target="../media/image51.png"/><Relationship Id="rId88" Type="http://schemas.openxmlformats.org/officeDocument/2006/relationships/image" Target="../media/image56.svg"/><Relationship Id="rId1" Type="http://schemas.openxmlformats.org/officeDocument/2006/relationships/tags" Target="../tags/tag5.xml"/><Relationship Id="rId6" Type="http://schemas.openxmlformats.org/officeDocument/2006/relationships/diagramLayout" Target="../diagrams/layout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36" Type="http://schemas.openxmlformats.org/officeDocument/2006/relationships/diagramLayout" Target="../diagrams/layout7.xml"/><Relationship Id="rId49" Type="http://schemas.microsoft.com/office/2007/relationships/diagramDrawing" Target="../diagrams/drawing9.xml"/><Relationship Id="rId57" Type="http://schemas.openxmlformats.org/officeDocument/2006/relationships/diagramQuickStyle" Target="../diagrams/quickStyle11.xml"/><Relationship Id="rId10" Type="http://schemas.openxmlformats.org/officeDocument/2006/relationships/diagramData" Target="../diagrams/data2.xml"/><Relationship Id="rId31" Type="http://schemas.openxmlformats.org/officeDocument/2006/relationships/diagramLayout" Target="../diagrams/layout6.xml"/><Relationship Id="rId44" Type="http://schemas.microsoft.com/office/2007/relationships/diagramDrawing" Target="../diagrams/drawing8.xml"/><Relationship Id="rId52" Type="http://schemas.openxmlformats.org/officeDocument/2006/relationships/diagramQuickStyle" Target="../diagrams/quickStyle10.xml"/><Relationship Id="rId60" Type="http://schemas.openxmlformats.org/officeDocument/2006/relationships/diagramData" Target="../diagrams/data12.xml"/><Relationship Id="rId65" Type="http://schemas.openxmlformats.org/officeDocument/2006/relationships/image" Target="../media/image33.png"/><Relationship Id="rId73" Type="http://schemas.openxmlformats.org/officeDocument/2006/relationships/image" Target="../media/image41.png"/><Relationship Id="rId78" Type="http://schemas.openxmlformats.org/officeDocument/2006/relationships/image" Target="../media/image46.svg"/><Relationship Id="rId81" Type="http://schemas.openxmlformats.org/officeDocument/2006/relationships/image" Target="../media/image49.png"/><Relationship Id="rId86" Type="http://schemas.openxmlformats.org/officeDocument/2006/relationships/image" Target="../media/image54.svg"/></Relationships>
</file>

<file path=ppt/slides/_rels/slide9.xml.rels><?xml version="1.0" encoding="UTF-8" standalone="yes"?>
<Relationships xmlns="http://schemas.openxmlformats.org/package/2006/relationships"><Relationship Id="rId13" Type="http://schemas.openxmlformats.org/officeDocument/2006/relationships/diagramColors" Target="../diagrams/colors14.xml"/><Relationship Id="rId18" Type="http://schemas.openxmlformats.org/officeDocument/2006/relationships/diagramColors" Target="../diagrams/colors15.xml"/><Relationship Id="rId26" Type="http://schemas.openxmlformats.org/officeDocument/2006/relationships/diagramLayout" Target="../diagrams/layout17.xml"/><Relationship Id="rId39" Type="http://schemas.microsoft.com/office/2007/relationships/diagramDrawing" Target="../diagrams/drawing19.xml"/><Relationship Id="rId21" Type="http://schemas.openxmlformats.org/officeDocument/2006/relationships/diagramLayout" Target="../diagrams/layout16.xml"/><Relationship Id="rId34" Type="http://schemas.microsoft.com/office/2007/relationships/diagramDrawing" Target="../diagrams/drawing18.xml"/><Relationship Id="rId42" Type="http://schemas.openxmlformats.org/officeDocument/2006/relationships/diagramQuickStyle" Target="../diagrams/quickStyle20.xml"/><Relationship Id="rId47" Type="http://schemas.openxmlformats.org/officeDocument/2006/relationships/diagramQuickStyle" Target="../diagrams/quickStyle21.xml"/><Relationship Id="rId50" Type="http://schemas.openxmlformats.org/officeDocument/2006/relationships/diagramData" Target="../diagrams/data22.xml"/><Relationship Id="rId55" Type="http://schemas.openxmlformats.org/officeDocument/2006/relationships/diagramData" Target="../diagrams/data23.xml"/><Relationship Id="rId63" Type="http://schemas.openxmlformats.org/officeDocument/2006/relationships/diagramColors" Target="../diagrams/colors24.xml"/><Relationship Id="rId68" Type="http://schemas.openxmlformats.org/officeDocument/2006/relationships/image" Target="../media/image60.svg"/><Relationship Id="rId76" Type="http://schemas.openxmlformats.org/officeDocument/2006/relationships/image" Target="../media/image68.svg"/><Relationship Id="rId84" Type="http://schemas.openxmlformats.org/officeDocument/2006/relationships/image" Target="../media/image76.svg"/><Relationship Id="rId89" Type="http://schemas.openxmlformats.org/officeDocument/2006/relationships/image" Target="../media/image81.png"/><Relationship Id="rId7" Type="http://schemas.openxmlformats.org/officeDocument/2006/relationships/diagramQuickStyle" Target="../diagrams/quickStyle13.xml"/><Relationship Id="rId71" Type="http://schemas.openxmlformats.org/officeDocument/2006/relationships/image" Target="../media/image63.png"/><Relationship Id="rId2" Type="http://schemas.openxmlformats.org/officeDocument/2006/relationships/slideLayout" Target="../slideLayouts/slideLayout4.xml"/><Relationship Id="rId16" Type="http://schemas.openxmlformats.org/officeDocument/2006/relationships/diagramLayout" Target="../diagrams/layout15.xml"/><Relationship Id="rId29" Type="http://schemas.microsoft.com/office/2007/relationships/diagramDrawing" Target="../diagrams/drawing17.xml"/><Relationship Id="rId11" Type="http://schemas.openxmlformats.org/officeDocument/2006/relationships/diagramLayout" Target="../diagrams/layout14.xml"/><Relationship Id="rId24" Type="http://schemas.microsoft.com/office/2007/relationships/diagramDrawing" Target="../diagrams/drawing16.xml"/><Relationship Id="rId32" Type="http://schemas.openxmlformats.org/officeDocument/2006/relationships/diagramQuickStyle" Target="../diagrams/quickStyle18.xml"/><Relationship Id="rId37" Type="http://schemas.openxmlformats.org/officeDocument/2006/relationships/diagramQuickStyle" Target="../diagrams/quickStyle19.xml"/><Relationship Id="rId40" Type="http://schemas.openxmlformats.org/officeDocument/2006/relationships/diagramData" Target="../diagrams/data20.xml"/><Relationship Id="rId45" Type="http://schemas.openxmlformats.org/officeDocument/2006/relationships/diagramData" Target="../diagrams/data21.xml"/><Relationship Id="rId53" Type="http://schemas.openxmlformats.org/officeDocument/2006/relationships/diagramColors" Target="../diagrams/colors22.xml"/><Relationship Id="rId58" Type="http://schemas.openxmlformats.org/officeDocument/2006/relationships/diagramColors" Target="../diagrams/colors23.xml"/><Relationship Id="rId66" Type="http://schemas.openxmlformats.org/officeDocument/2006/relationships/image" Target="../media/image58.svg"/><Relationship Id="rId74" Type="http://schemas.openxmlformats.org/officeDocument/2006/relationships/image" Target="../media/image66.svg"/><Relationship Id="rId79" Type="http://schemas.openxmlformats.org/officeDocument/2006/relationships/image" Target="../media/image71.png"/><Relationship Id="rId87" Type="http://schemas.openxmlformats.org/officeDocument/2006/relationships/image" Target="../media/image79.png"/><Relationship Id="rId5" Type="http://schemas.openxmlformats.org/officeDocument/2006/relationships/diagramData" Target="../diagrams/data13.xml"/><Relationship Id="rId61" Type="http://schemas.openxmlformats.org/officeDocument/2006/relationships/diagramLayout" Target="../diagrams/layout24.xml"/><Relationship Id="rId82" Type="http://schemas.openxmlformats.org/officeDocument/2006/relationships/image" Target="../media/image74.svg"/><Relationship Id="rId90" Type="http://schemas.openxmlformats.org/officeDocument/2006/relationships/image" Target="../media/image82.svg"/><Relationship Id="rId19" Type="http://schemas.microsoft.com/office/2007/relationships/diagramDrawing" Target="../diagrams/drawing15.xml"/><Relationship Id="rId4" Type="http://schemas.openxmlformats.org/officeDocument/2006/relationships/image" Target="../media/image1.emf"/><Relationship Id="rId9" Type="http://schemas.microsoft.com/office/2007/relationships/diagramDrawing" Target="../diagrams/drawing13.xml"/><Relationship Id="rId14" Type="http://schemas.microsoft.com/office/2007/relationships/diagramDrawing" Target="../diagrams/drawing14.xml"/><Relationship Id="rId22" Type="http://schemas.openxmlformats.org/officeDocument/2006/relationships/diagramQuickStyle" Target="../diagrams/quickStyle16.xml"/><Relationship Id="rId27" Type="http://schemas.openxmlformats.org/officeDocument/2006/relationships/diagramQuickStyle" Target="../diagrams/quickStyle17.xml"/><Relationship Id="rId30" Type="http://schemas.openxmlformats.org/officeDocument/2006/relationships/diagramData" Target="../diagrams/data18.xml"/><Relationship Id="rId35" Type="http://schemas.openxmlformats.org/officeDocument/2006/relationships/diagramData" Target="../diagrams/data19.xml"/><Relationship Id="rId43" Type="http://schemas.openxmlformats.org/officeDocument/2006/relationships/diagramColors" Target="../diagrams/colors20.xml"/><Relationship Id="rId48" Type="http://schemas.openxmlformats.org/officeDocument/2006/relationships/diagramColors" Target="../diagrams/colors21.xml"/><Relationship Id="rId56" Type="http://schemas.openxmlformats.org/officeDocument/2006/relationships/diagramLayout" Target="../diagrams/layout23.xml"/><Relationship Id="rId64" Type="http://schemas.microsoft.com/office/2007/relationships/diagramDrawing" Target="../diagrams/drawing24.xml"/><Relationship Id="rId69" Type="http://schemas.openxmlformats.org/officeDocument/2006/relationships/image" Target="../media/image61.png"/><Relationship Id="rId77" Type="http://schemas.openxmlformats.org/officeDocument/2006/relationships/image" Target="../media/image69.png"/><Relationship Id="rId8" Type="http://schemas.openxmlformats.org/officeDocument/2006/relationships/diagramColors" Target="../diagrams/colors13.xml"/><Relationship Id="rId51" Type="http://schemas.openxmlformats.org/officeDocument/2006/relationships/diagramLayout" Target="../diagrams/layout22.xml"/><Relationship Id="rId72" Type="http://schemas.openxmlformats.org/officeDocument/2006/relationships/image" Target="../media/image64.svg"/><Relationship Id="rId80" Type="http://schemas.openxmlformats.org/officeDocument/2006/relationships/image" Target="../media/image72.svg"/><Relationship Id="rId85" Type="http://schemas.openxmlformats.org/officeDocument/2006/relationships/image" Target="../media/image77.png"/><Relationship Id="rId3" Type="http://schemas.openxmlformats.org/officeDocument/2006/relationships/oleObject" Target="../embeddings/oleObject6.bin"/><Relationship Id="rId12" Type="http://schemas.openxmlformats.org/officeDocument/2006/relationships/diagramQuickStyle" Target="../diagrams/quickStyle14.xml"/><Relationship Id="rId17" Type="http://schemas.openxmlformats.org/officeDocument/2006/relationships/diagramQuickStyle" Target="../diagrams/quickStyle15.xml"/><Relationship Id="rId25" Type="http://schemas.openxmlformats.org/officeDocument/2006/relationships/diagramData" Target="../diagrams/data17.xml"/><Relationship Id="rId33" Type="http://schemas.openxmlformats.org/officeDocument/2006/relationships/diagramColors" Target="../diagrams/colors18.xml"/><Relationship Id="rId38" Type="http://schemas.openxmlformats.org/officeDocument/2006/relationships/diagramColors" Target="../diagrams/colors19.xml"/><Relationship Id="rId46" Type="http://schemas.openxmlformats.org/officeDocument/2006/relationships/diagramLayout" Target="../diagrams/layout21.xml"/><Relationship Id="rId59" Type="http://schemas.microsoft.com/office/2007/relationships/diagramDrawing" Target="../diagrams/drawing23.xml"/><Relationship Id="rId67" Type="http://schemas.openxmlformats.org/officeDocument/2006/relationships/image" Target="../media/image59.png"/><Relationship Id="rId20" Type="http://schemas.openxmlformats.org/officeDocument/2006/relationships/diagramData" Target="../diagrams/data16.xml"/><Relationship Id="rId41" Type="http://schemas.openxmlformats.org/officeDocument/2006/relationships/diagramLayout" Target="../diagrams/layout20.xml"/><Relationship Id="rId54" Type="http://schemas.microsoft.com/office/2007/relationships/diagramDrawing" Target="../diagrams/drawing22.xml"/><Relationship Id="rId62" Type="http://schemas.openxmlformats.org/officeDocument/2006/relationships/diagramQuickStyle" Target="../diagrams/quickStyle24.xml"/><Relationship Id="rId70" Type="http://schemas.openxmlformats.org/officeDocument/2006/relationships/image" Target="../media/image62.svg"/><Relationship Id="rId75" Type="http://schemas.openxmlformats.org/officeDocument/2006/relationships/image" Target="../media/image67.png"/><Relationship Id="rId83" Type="http://schemas.openxmlformats.org/officeDocument/2006/relationships/image" Target="../media/image75.png"/><Relationship Id="rId88" Type="http://schemas.openxmlformats.org/officeDocument/2006/relationships/image" Target="../media/image80.svg"/><Relationship Id="rId1" Type="http://schemas.openxmlformats.org/officeDocument/2006/relationships/tags" Target="../tags/tag6.xml"/><Relationship Id="rId6" Type="http://schemas.openxmlformats.org/officeDocument/2006/relationships/diagramLayout" Target="../diagrams/layout13.xml"/><Relationship Id="rId15" Type="http://schemas.openxmlformats.org/officeDocument/2006/relationships/diagramData" Target="../diagrams/data15.xml"/><Relationship Id="rId23" Type="http://schemas.openxmlformats.org/officeDocument/2006/relationships/diagramColors" Target="../diagrams/colors16.xml"/><Relationship Id="rId28" Type="http://schemas.openxmlformats.org/officeDocument/2006/relationships/diagramColors" Target="../diagrams/colors17.xml"/><Relationship Id="rId36" Type="http://schemas.openxmlformats.org/officeDocument/2006/relationships/diagramLayout" Target="../diagrams/layout19.xml"/><Relationship Id="rId49" Type="http://schemas.microsoft.com/office/2007/relationships/diagramDrawing" Target="../diagrams/drawing21.xml"/><Relationship Id="rId57" Type="http://schemas.openxmlformats.org/officeDocument/2006/relationships/diagramQuickStyle" Target="../diagrams/quickStyle23.xml"/><Relationship Id="rId10" Type="http://schemas.openxmlformats.org/officeDocument/2006/relationships/diagramData" Target="../diagrams/data14.xml"/><Relationship Id="rId31" Type="http://schemas.openxmlformats.org/officeDocument/2006/relationships/diagramLayout" Target="../diagrams/layout18.xml"/><Relationship Id="rId44" Type="http://schemas.microsoft.com/office/2007/relationships/diagramDrawing" Target="../diagrams/drawing20.xml"/><Relationship Id="rId52" Type="http://schemas.openxmlformats.org/officeDocument/2006/relationships/diagramQuickStyle" Target="../diagrams/quickStyle22.xml"/><Relationship Id="rId60" Type="http://schemas.openxmlformats.org/officeDocument/2006/relationships/diagramData" Target="../diagrams/data24.xml"/><Relationship Id="rId65" Type="http://schemas.openxmlformats.org/officeDocument/2006/relationships/image" Target="../media/image57.png"/><Relationship Id="rId73" Type="http://schemas.openxmlformats.org/officeDocument/2006/relationships/image" Target="../media/image65.png"/><Relationship Id="rId78" Type="http://schemas.openxmlformats.org/officeDocument/2006/relationships/image" Target="../media/image70.svg"/><Relationship Id="rId81" Type="http://schemas.openxmlformats.org/officeDocument/2006/relationships/image" Target="../media/image73.png"/><Relationship Id="rId86" Type="http://schemas.openxmlformats.org/officeDocument/2006/relationships/image" Target="../media/image7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3F044B-9155-B9B1-6D76-34631EE2579B}"/>
              </a:ext>
            </a:extLst>
          </p:cNvPr>
          <p:cNvGraphicFramePr>
            <a:graphicFrameLocks noChangeAspect="1"/>
          </p:cNvGraphicFramePr>
          <p:nvPr>
            <p:custDataLst>
              <p:tags r:id="rId1"/>
            </p:custDataLst>
            <p:extLst>
              <p:ext uri="{D42A27DB-BD31-4B8C-83A1-F6EECF244321}">
                <p14:modId xmlns:p14="http://schemas.microsoft.com/office/powerpoint/2010/main" val="1786796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0D641DB-8B7B-9E1D-4B8D-3F36531841CF}"/>
              </a:ext>
            </a:extLst>
          </p:cNvPr>
          <p:cNvSpPr>
            <a:spLocks noGrp="1"/>
          </p:cNvSpPr>
          <p:nvPr>
            <p:ph type="title"/>
          </p:nvPr>
        </p:nvSpPr>
        <p:spPr/>
        <p:txBody>
          <a:bodyPr vert="horz"/>
          <a:lstStyle/>
          <a:p>
            <a:r>
              <a:rPr lang="tr-TR" dirty="0"/>
              <a:t>Business 101</a:t>
            </a:r>
          </a:p>
        </p:txBody>
      </p:sp>
      <p:sp>
        <p:nvSpPr>
          <p:cNvPr id="4" name="Text Placeholder 3">
            <a:extLst>
              <a:ext uri="{FF2B5EF4-FFF2-40B4-BE49-F238E27FC236}">
                <a16:creationId xmlns:a16="http://schemas.microsoft.com/office/drawing/2014/main" id="{06809511-DEA5-4488-8FCA-62DDB960B45D}"/>
              </a:ext>
            </a:extLst>
          </p:cNvPr>
          <p:cNvSpPr>
            <a:spLocks noGrp="1"/>
          </p:cNvSpPr>
          <p:nvPr>
            <p:ph type="body" idx="1"/>
          </p:nvPr>
        </p:nvSpPr>
        <p:spPr/>
        <p:txBody>
          <a:bodyPr/>
          <a:lstStyle/>
          <a:p>
            <a:r>
              <a:rPr lang="tr-TR" dirty="0"/>
              <a:t>Ekim 2024, </a:t>
            </a:r>
          </a:p>
          <a:p>
            <a:r>
              <a:rPr lang="tr-TR" dirty="0" err="1"/>
              <a:t>Fintegral</a:t>
            </a:r>
            <a:r>
              <a:rPr lang="tr-TR" dirty="0"/>
              <a:t> </a:t>
            </a:r>
            <a:r>
              <a:rPr lang="tr-TR" dirty="0" err="1"/>
              <a:t>Consulting</a:t>
            </a:r>
            <a:endParaRPr lang="tr-TR" dirty="0"/>
          </a:p>
        </p:txBody>
      </p:sp>
    </p:spTree>
    <p:extLst>
      <p:ext uri="{BB962C8B-B14F-4D97-AF65-F5344CB8AC3E}">
        <p14:creationId xmlns:p14="http://schemas.microsoft.com/office/powerpoint/2010/main" val="301640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5D6EB-41DA-E74D-3DCB-B7F57CE0AFBA}"/>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9A23B5-C087-2E88-782D-784BB52B36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3" name="think-cell data - do not delete" hidden="1">
                        <a:extLst>
                          <a:ext uri="{FF2B5EF4-FFF2-40B4-BE49-F238E27FC236}">
                            <a16:creationId xmlns:a16="http://schemas.microsoft.com/office/drawing/2014/main" id="{FDEED567-2655-6746-6286-7F510740E6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17796813-6B0F-7339-2FFB-A861A63BAE8D}"/>
              </a:ext>
            </a:extLst>
          </p:cNvPr>
          <p:cNvSpPr>
            <a:spLocks noGrp="1"/>
          </p:cNvSpPr>
          <p:nvPr>
            <p:ph type="title"/>
          </p:nvPr>
        </p:nvSpPr>
        <p:spPr/>
        <p:txBody>
          <a:bodyPr vert="horz"/>
          <a:lstStyle/>
          <a:p>
            <a:r>
              <a:rPr lang="tr-TR" dirty="0"/>
              <a:t>Günümüzde Popüler Meslekler</a:t>
            </a:r>
          </a:p>
        </p:txBody>
      </p:sp>
      <p:graphicFrame>
        <p:nvGraphicFramePr>
          <p:cNvPr id="57" name="Diagram 56">
            <a:extLst>
              <a:ext uri="{FF2B5EF4-FFF2-40B4-BE49-F238E27FC236}">
                <a16:creationId xmlns:a16="http://schemas.microsoft.com/office/drawing/2014/main" id="{44635141-FB8D-A2AC-EDE7-12489BA858EE}"/>
              </a:ext>
            </a:extLst>
          </p:cNvPr>
          <p:cNvGraphicFramePr/>
          <p:nvPr>
            <p:extLst>
              <p:ext uri="{D42A27DB-BD31-4B8C-83A1-F6EECF244321}">
                <p14:modId xmlns:p14="http://schemas.microsoft.com/office/powerpoint/2010/main" val="3979056275"/>
              </p:ext>
            </p:extLst>
          </p:nvPr>
        </p:nvGraphicFramePr>
        <p:xfrm>
          <a:off x="589427" y="1726195"/>
          <a:ext cx="4447814" cy="14473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8" name="Diagram 57">
            <a:extLst>
              <a:ext uri="{FF2B5EF4-FFF2-40B4-BE49-F238E27FC236}">
                <a16:creationId xmlns:a16="http://schemas.microsoft.com/office/drawing/2014/main" id="{34965059-AC20-EFE3-6182-84F560135FCC}"/>
              </a:ext>
            </a:extLst>
          </p:cNvPr>
          <p:cNvGraphicFramePr/>
          <p:nvPr>
            <p:extLst>
              <p:ext uri="{D42A27DB-BD31-4B8C-83A1-F6EECF244321}">
                <p14:modId xmlns:p14="http://schemas.microsoft.com/office/powerpoint/2010/main" val="1605053085"/>
              </p:ext>
            </p:extLst>
          </p:nvPr>
        </p:nvGraphicFramePr>
        <p:xfrm>
          <a:off x="589427" y="3575301"/>
          <a:ext cx="4447814" cy="14473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0" name="Diagram 59">
            <a:extLst>
              <a:ext uri="{FF2B5EF4-FFF2-40B4-BE49-F238E27FC236}">
                <a16:creationId xmlns:a16="http://schemas.microsoft.com/office/drawing/2014/main" id="{3C403399-AE6C-383A-C803-35EED9294763}"/>
              </a:ext>
            </a:extLst>
          </p:cNvPr>
          <p:cNvGraphicFramePr/>
          <p:nvPr>
            <p:extLst>
              <p:ext uri="{D42A27DB-BD31-4B8C-83A1-F6EECF244321}">
                <p14:modId xmlns:p14="http://schemas.microsoft.com/office/powerpoint/2010/main" val="1749196657"/>
              </p:ext>
            </p:extLst>
          </p:nvPr>
        </p:nvGraphicFramePr>
        <p:xfrm>
          <a:off x="595723" y="5424407"/>
          <a:ext cx="4447814" cy="144734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5" name="Diagram 64">
            <a:extLst>
              <a:ext uri="{FF2B5EF4-FFF2-40B4-BE49-F238E27FC236}">
                <a16:creationId xmlns:a16="http://schemas.microsoft.com/office/drawing/2014/main" id="{3DA82F5F-DD16-43F3-1A8B-BC8D1580194F}"/>
              </a:ext>
            </a:extLst>
          </p:cNvPr>
          <p:cNvGraphicFramePr/>
          <p:nvPr>
            <p:extLst>
              <p:ext uri="{D42A27DB-BD31-4B8C-83A1-F6EECF244321}">
                <p14:modId xmlns:p14="http://schemas.microsoft.com/office/powerpoint/2010/main" val="2737448800"/>
              </p:ext>
            </p:extLst>
          </p:nvPr>
        </p:nvGraphicFramePr>
        <p:xfrm>
          <a:off x="6746744" y="1726195"/>
          <a:ext cx="4447814" cy="144734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66" name="Diagram 65">
            <a:extLst>
              <a:ext uri="{FF2B5EF4-FFF2-40B4-BE49-F238E27FC236}">
                <a16:creationId xmlns:a16="http://schemas.microsoft.com/office/drawing/2014/main" id="{B78657DB-B7C2-B383-54F8-A55E968D3B26}"/>
              </a:ext>
            </a:extLst>
          </p:cNvPr>
          <p:cNvGraphicFramePr/>
          <p:nvPr>
            <p:extLst>
              <p:ext uri="{D42A27DB-BD31-4B8C-83A1-F6EECF244321}">
                <p14:modId xmlns:p14="http://schemas.microsoft.com/office/powerpoint/2010/main" val="3964502066"/>
              </p:ext>
            </p:extLst>
          </p:nvPr>
        </p:nvGraphicFramePr>
        <p:xfrm>
          <a:off x="12904061" y="1731633"/>
          <a:ext cx="4447814" cy="144734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68" name="Diagram 67">
            <a:extLst>
              <a:ext uri="{FF2B5EF4-FFF2-40B4-BE49-F238E27FC236}">
                <a16:creationId xmlns:a16="http://schemas.microsoft.com/office/drawing/2014/main" id="{05EE0E64-910F-39FA-CFAC-E99AD6E3A565}"/>
              </a:ext>
            </a:extLst>
          </p:cNvPr>
          <p:cNvGraphicFramePr/>
          <p:nvPr>
            <p:extLst>
              <p:ext uri="{D42A27DB-BD31-4B8C-83A1-F6EECF244321}">
                <p14:modId xmlns:p14="http://schemas.microsoft.com/office/powerpoint/2010/main" val="3140258283"/>
              </p:ext>
            </p:extLst>
          </p:nvPr>
        </p:nvGraphicFramePr>
        <p:xfrm>
          <a:off x="589427" y="7273513"/>
          <a:ext cx="4447814" cy="144734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69" name="Diagram 68">
            <a:extLst>
              <a:ext uri="{FF2B5EF4-FFF2-40B4-BE49-F238E27FC236}">
                <a16:creationId xmlns:a16="http://schemas.microsoft.com/office/drawing/2014/main" id="{7385C4D6-C51C-F8D3-392C-EC6E0EDB39CB}"/>
              </a:ext>
            </a:extLst>
          </p:cNvPr>
          <p:cNvGraphicFramePr/>
          <p:nvPr>
            <p:extLst>
              <p:ext uri="{D42A27DB-BD31-4B8C-83A1-F6EECF244321}">
                <p14:modId xmlns:p14="http://schemas.microsoft.com/office/powerpoint/2010/main" val="3165851517"/>
              </p:ext>
            </p:extLst>
          </p:nvPr>
        </p:nvGraphicFramePr>
        <p:xfrm>
          <a:off x="6746744" y="3575301"/>
          <a:ext cx="4447814" cy="144734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70" name="Diagram 69">
            <a:extLst>
              <a:ext uri="{FF2B5EF4-FFF2-40B4-BE49-F238E27FC236}">
                <a16:creationId xmlns:a16="http://schemas.microsoft.com/office/drawing/2014/main" id="{7D789DDA-6A1B-14DA-B3A6-E23BEA1429C6}"/>
              </a:ext>
            </a:extLst>
          </p:cNvPr>
          <p:cNvGraphicFramePr/>
          <p:nvPr>
            <p:extLst>
              <p:ext uri="{D42A27DB-BD31-4B8C-83A1-F6EECF244321}">
                <p14:modId xmlns:p14="http://schemas.microsoft.com/office/powerpoint/2010/main" val="3753882130"/>
              </p:ext>
            </p:extLst>
          </p:nvPr>
        </p:nvGraphicFramePr>
        <p:xfrm>
          <a:off x="6753040" y="5424407"/>
          <a:ext cx="4447814" cy="1447340"/>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71" name="Diagram 70">
            <a:extLst>
              <a:ext uri="{FF2B5EF4-FFF2-40B4-BE49-F238E27FC236}">
                <a16:creationId xmlns:a16="http://schemas.microsoft.com/office/drawing/2014/main" id="{2562A2CD-8C49-2B42-A3F6-DF7FD5242CEE}"/>
              </a:ext>
            </a:extLst>
          </p:cNvPr>
          <p:cNvGraphicFramePr/>
          <p:nvPr>
            <p:extLst>
              <p:ext uri="{D42A27DB-BD31-4B8C-83A1-F6EECF244321}">
                <p14:modId xmlns:p14="http://schemas.microsoft.com/office/powerpoint/2010/main" val="2087728856"/>
              </p:ext>
            </p:extLst>
          </p:nvPr>
        </p:nvGraphicFramePr>
        <p:xfrm>
          <a:off x="6746744" y="7273513"/>
          <a:ext cx="4447814" cy="1447340"/>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graphicFrame>
        <p:nvGraphicFramePr>
          <p:cNvPr id="72" name="Diagram 71">
            <a:extLst>
              <a:ext uri="{FF2B5EF4-FFF2-40B4-BE49-F238E27FC236}">
                <a16:creationId xmlns:a16="http://schemas.microsoft.com/office/drawing/2014/main" id="{2A056B52-4111-D543-B36A-CAEB6FAE72B3}"/>
              </a:ext>
            </a:extLst>
          </p:cNvPr>
          <p:cNvGraphicFramePr/>
          <p:nvPr>
            <p:extLst>
              <p:ext uri="{D42A27DB-BD31-4B8C-83A1-F6EECF244321}">
                <p14:modId xmlns:p14="http://schemas.microsoft.com/office/powerpoint/2010/main" val="3605700464"/>
              </p:ext>
            </p:extLst>
          </p:nvPr>
        </p:nvGraphicFramePr>
        <p:xfrm>
          <a:off x="12904061" y="3586177"/>
          <a:ext cx="4447814" cy="1447340"/>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graphicFrame>
        <p:nvGraphicFramePr>
          <p:cNvPr id="73" name="Diagram 72">
            <a:extLst>
              <a:ext uri="{FF2B5EF4-FFF2-40B4-BE49-F238E27FC236}">
                <a16:creationId xmlns:a16="http://schemas.microsoft.com/office/drawing/2014/main" id="{7D11FA1E-9559-4EEB-B815-260C41F40FCA}"/>
              </a:ext>
            </a:extLst>
          </p:cNvPr>
          <p:cNvGraphicFramePr/>
          <p:nvPr>
            <p:extLst>
              <p:ext uri="{D42A27DB-BD31-4B8C-83A1-F6EECF244321}">
                <p14:modId xmlns:p14="http://schemas.microsoft.com/office/powerpoint/2010/main" val="1185703596"/>
              </p:ext>
            </p:extLst>
          </p:nvPr>
        </p:nvGraphicFramePr>
        <p:xfrm>
          <a:off x="12910357" y="5435283"/>
          <a:ext cx="4447814" cy="1447340"/>
        </p:xfrm>
        <a:graphic>
          <a:graphicData uri="http://schemas.openxmlformats.org/drawingml/2006/diagram">
            <dgm:relIds xmlns:dgm="http://schemas.openxmlformats.org/drawingml/2006/diagram" xmlns:r="http://schemas.openxmlformats.org/officeDocument/2006/relationships" r:dm="rId55" r:lo="rId56" r:qs="rId57" r:cs="rId58"/>
          </a:graphicData>
        </a:graphic>
      </p:graphicFrame>
      <p:graphicFrame>
        <p:nvGraphicFramePr>
          <p:cNvPr id="74" name="Diagram 73">
            <a:extLst>
              <a:ext uri="{FF2B5EF4-FFF2-40B4-BE49-F238E27FC236}">
                <a16:creationId xmlns:a16="http://schemas.microsoft.com/office/drawing/2014/main" id="{64F1F92A-3718-272E-E074-0396ECE9FC8F}"/>
              </a:ext>
            </a:extLst>
          </p:cNvPr>
          <p:cNvGraphicFramePr/>
          <p:nvPr>
            <p:extLst>
              <p:ext uri="{D42A27DB-BD31-4B8C-83A1-F6EECF244321}">
                <p14:modId xmlns:p14="http://schemas.microsoft.com/office/powerpoint/2010/main" val="4291803982"/>
              </p:ext>
            </p:extLst>
          </p:nvPr>
        </p:nvGraphicFramePr>
        <p:xfrm>
          <a:off x="12904061" y="7284389"/>
          <a:ext cx="4447814" cy="1447340"/>
        </p:xfrm>
        <a:graphic>
          <a:graphicData uri="http://schemas.openxmlformats.org/drawingml/2006/diagram">
            <dgm:relIds xmlns:dgm="http://schemas.openxmlformats.org/drawingml/2006/diagram" xmlns:r="http://schemas.openxmlformats.org/officeDocument/2006/relationships" r:dm="rId60" r:lo="rId61" r:qs="rId62" r:cs="rId63"/>
          </a:graphicData>
        </a:graphic>
      </p:graphicFrame>
      <p:pic>
        <p:nvPicPr>
          <p:cNvPr id="5" name="Graphic 4" descr="Credit card">
            <a:extLst>
              <a:ext uri="{FF2B5EF4-FFF2-40B4-BE49-F238E27FC236}">
                <a16:creationId xmlns:a16="http://schemas.microsoft.com/office/drawing/2014/main" id="{D7B3E4CA-B709-9621-DA63-0B776BC266C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4516122" y="4501524"/>
            <a:ext cx="521117" cy="521117"/>
          </a:xfrm>
          <a:prstGeom prst="rect">
            <a:avLst/>
          </a:prstGeom>
        </p:spPr>
      </p:pic>
      <p:pic>
        <p:nvPicPr>
          <p:cNvPr id="7" name="Graphic 6" descr="Pie chart">
            <a:extLst>
              <a:ext uri="{FF2B5EF4-FFF2-40B4-BE49-F238E27FC236}">
                <a16:creationId xmlns:a16="http://schemas.microsoft.com/office/drawing/2014/main" id="{2CD9AA7C-C904-7E4D-AEDD-E573DDE73AFC}"/>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4516124" y="6279583"/>
            <a:ext cx="521117" cy="521117"/>
          </a:xfrm>
          <a:prstGeom prst="rect">
            <a:avLst/>
          </a:prstGeom>
        </p:spPr>
      </p:pic>
      <p:pic>
        <p:nvPicPr>
          <p:cNvPr id="11" name="Graphic 10" descr="Building">
            <a:extLst>
              <a:ext uri="{FF2B5EF4-FFF2-40B4-BE49-F238E27FC236}">
                <a16:creationId xmlns:a16="http://schemas.microsoft.com/office/drawing/2014/main" id="{D4F779D8-C27D-582B-5344-C564C54FD7BC}"/>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0689605" y="2602542"/>
            <a:ext cx="521117" cy="521117"/>
          </a:xfrm>
          <a:prstGeom prst="rect">
            <a:avLst/>
          </a:prstGeom>
        </p:spPr>
      </p:pic>
      <p:pic>
        <p:nvPicPr>
          <p:cNvPr id="16" name="Graphic 15" descr="Piggy Bank">
            <a:extLst>
              <a:ext uri="{FF2B5EF4-FFF2-40B4-BE49-F238E27FC236}">
                <a16:creationId xmlns:a16="http://schemas.microsoft.com/office/drawing/2014/main" id="{2F3187A6-5089-6EE9-42D6-90031D9B180E}"/>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0682406" y="8163922"/>
            <a:ext cx="517826" cy="517826"/>
          </a:xfrm>
          <a:prstGeom prst="rect">
            <a:avLst/>
          </a:prstGeom>
        </p:spPr>
      </p:pic>
      <p:pic>
        <p:nvPicPr>
          <p:cNvPr id="18" name="Graphic 17" descr="Document">
            <a:extLst>
              <a:ext uri="{FF2B5EF4-FFF2-40B4-BE49-F238E27FC236}">
                <a16:creationId xmlns:a16="http://schemas.microsoft.com/office/drawing/2014/main" id="{D569243E-458C-BA4E-B7DC-E27EF404D817}"/>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0691250" y="4430171"/>
            <a:ext cx="517826" cy="517826"/>
          </a:xfrm>
          <a:prstGeom prst="rect">
            <a:avLst/>
          </a:prstGeom>
        </p:spPr>
      </p:pic>
      <p:pic>
        <p:nvPicPr>
          <p:cNvPr id="20" name="Graphic 19" descr="Bitcoin">
            <a:extLst>
              <a:ext uri="{FF2B5EF4-FFF2-40B4-BE49-F238E27FC236}">
                <a16:creationId xmlns:a16="http://schemas.microsoft.com/office/drawing/2014/main" id="{9985908B-2AA4-D619-AE66-4E85650E331E}"/>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30758" y="4430171"/>
            <a:ext cx="521117" cy="521117"/>
          </a:xfrm>
          <a:prstGeom prst="rect">
            <a:avLst/>
          </a:prstGeom>
        </p:spPr>
      </p:pic>
      <p:pic>
        <p:nvPicPr>
          <p:cNvPr id="22" name="Graphic 21" descr="Bank check">
            <a:extLst>
              <a:ext uri="{FF2B5EF4-FFF2-40B4-BE49-F238E27FC236}">
                <a16:creationId xmlns:a16="http://schemas.microsoft.com/office/drawing/2014/main" id="{1369D2BA-C54C-9F9C-99FC-837946827345}"/>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4507038" y="2652418"/>
            <a:ext cx="521117" cy="521117"/>
          </a:xfrm>
          <a:prstGeom prst="rect">
            <a:avLst/>
          </a:prstGeom>
        </p:spPr>
      </p:pic>
      <p:pic>
        <p:nvPicPr>
          <p:cNvPr id="26" name="Graphic 25" descr="Upward trend">
            <a:extLst>
              <a:ext uri="{FF2B5EF4-FFF2-40B4-BE49-F238E27FC236}">
                <a16:creationId xmlns:a16="http://schemas.microsoft.com/office/drawing/2014/main" id="{E1E3D660-2F3D-8E3F-9CC7-D6DAB543B57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6830758" y="2614160"/>
            <a:ext cx="521117" cy="521117"/>
          </a:xfrm>
          <a:prstGeom prst="rect">
            <a:avLst/>
          </a:prstGeom>
        </p:spPr>
      </p:pic>
      <p:pic>
        <p:nvPicPr>
          <p:cNvPr id="28" name="Graphic 27" descr="Research">
            <a:extLst>
              <a:ext uri="{FF2B5EF4-FFF2-40B4-BE49-F238E27FC236}">
                <a16:creationId xmlns:a16="http://schemas.microsoft.com/office/drawing/2014/main" id="{0B0CA229-8A60-187E-15A3-DAA871674DF1}"/>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6830759" y="8199737"/>
            <a:ext cx="482012" cy="482012"/>
          </a:xfrm>
          <a:prstGeom prst="rect">
            <a:avLst/>
          </a:prstGeom>
        </p:spPr>
      </p:pic>
      <p:pic>
        <p:nvPicPr>
          <p:cNvPr id="30" name="Graphic 29" descr="Wireless router">
            <a:extLst>
              <a:ext uri="{FF2B5EF4-FFF2-40B4-BE49-F238E27FC236}">
                <a16:creationId xmlns:a16="http://schemas.microsoft.com/office/drawing/2014/main" id="{2DD8AC37-A3A6-D851-C646-784D6EDF4EA3}"/>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6830757" y="6279583"/>
            <a:ext cx="521117" cy="521117"/>
          </a:xfrm>
          <a:prstGeom prst="rect">
            <a:avLst/>
          </a:prstGeom>
        </p:spPr>
      </p:pic>
      <p:pic>
        <p:nvPicPr>
          <p:cNvPr id="34" name="Graphic 33" descr="Briefcase">
            <a:extLst>
              <a:ext uri="{FF2B5EF4-FFF2-40B4-BE49-F238E27FC236}">
                <a16:creationId xmlns:a16="http://schemas.microsoft.com/office/drawing/2014/main" id="{4E7FDEE9-A269-2C6A-09A7-053ADFF40931}"/>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0641661" y="6310483"/>
            <a:ext cx="517826" cy="517826"/>
          </a:xfrm>
          <a:prstGeom prst="rect">
            <a:avLst/>
          </a:prstGeom>
        </p:spPr>
      </p:pic>
      <p:pic>
        <p:nvPicPr>
          <p:cNvPr id="40" name="Graphic 39" descr="City">
            <a:extLst>
              <a:ext uri="{FF2B5EF4-FFF2-40B4-BE49-F238E27FC236}">
                <a16:creationId xmlns:a16="http://schemas.microsoft.com/office/drawing/2014/main" id="{0CC728EC-E7F4-5825-93F3-8721E9BB1C97}"/>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4516123" y="8144302"/>
            <a:ext cx="521117" cy="521117"/>
          </a:xfrm>
          <a:prstGeom prst="rect">
            <a:avLst/>
          </a:prstGeom>
        </p:spPr>
      </p:pic>
    </p:spTree>
    <p:extLst>
      <p:ext uri="{BB962C8B-B14F-4D97-AF65-F5344CB8AC3E}">
        <p14:creationId xmlns:p14="http://schemas.microsoft.com/office/powerpoint/2010/main" val="135227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D8B8-AFE8-9AD7-4ED4-F24A607C401A}"/>
            </a:ext>
          </a:extLst>
        </p:cNvPr>
        <p:cNvGrpSpPr/>
        <p:nvPr/>
      </p:nvGrpSpPr>
      <p:grpSpPr>
        <a:xfrm>
          <a:off x="0" y="0"/>
          <a:ext cx="0" cy="0"/>
          <a:chOff x="0" y="0"/>
          <a:chExt cx="0" cy="0"/>
        </a:xfrm>
      </p:grpSpPr>
      <p:sp>
        <p:nvSpPr>
          <p:cNvPr id="3" name="Freeform 12">
            <a:extLst>
              <a:ext uri="{FF2B5EF4-FFF2-40B4-BE49-F238E27FC236}">
                <a16:creationId xmlns:a16="http://schemas.microsoft.com/office/drawing/2014/main" id="{F0F00E71-4285-84A7-0EC0-F63CB3921C2C}"/>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2" name="Title 1">
            <a:extLst>
              <a:ext uri="{FF2B5EF4-FFF2-40B4-BE49-F238E27FC236}">
                <a16:creationId xmlns:a16="http://schemas.microsoft.com/office/drawing/2014/main" id="{F3FDF952-9D77-A190-BE39-734ED48E61AE}"/>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4" name="Title 1">
            <a:extLst>
              <a:ext uri="{FF2B5EF4-FFF2-40B4-BE49-F238E27FC236}">
                <a16:creationId xmlns:a16="http://schemas.microsoft.com/office/drawing/2014/main" id="{5778B614-326B-4F44-9892-3C626CF0311E}"/>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Popüler Plaza Kelimeleri</a:t>
            </a:r>
          </a:p>
        </p:txBody>
      </p:sp>
      <p:sp>
        <p:nvSpPr>
          <p:cNvPr id="5" name="Title 1">
            <a:extLst>
              <a:ext uri="{FF2B5EF4-FFF2-40B4-BE49-F238E27FC236}">
                <a16:creationId xmlns:a16="http://schemas.microsoft.com/office/drawing/2014/main" id="{1D3D6B1E-5325-4DC8-5701-4D52B3ECC541}"/>
              </a:ext>
            </a:extLst>
          </p:cNvPr>
          <p:cNvSpPr txBox="1">
            <a:spLocks/>
          </p:cNvSpPr>
          <p:nvPr/>
        </p:nvSpPr>
        <p:spPr>
          <a:xfrm>
            <a:off x="762000" y="1555965"/>
            <a:ext cx="4572000" cy="7676813"/>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Modern iş dünyasında, plazalarda kullanılan dil, sadece iletişim için değil, aynı zamanda kurumsal kültürün ve profesyonel iş yapış biçimlerinin bir yansımasıdır. Genellikle İngilizce, uluslararası iş dünyasında en yaygın kullanılan dildir. Ancak, şirketin bulunduğu ülkeye ve sektöre göre, Türkçe, Fransızca ve Almanca gibi diller de aktif olarak kullanılabilir.</a:t>
            </a:r>
            <a:endParaRPr lang="tr-TR" dirty="0"/>
          </a:p>
        </p:txBody>
      </p:sp>
    </p:spTree>
    <p:extLst>
      <p:ext uri="{BB962C8B-B14F-4D97-AF65-F5344CB8AC3E}">
        <p14:creationId xmlns:p14="http://schemas.microsoft.com/office/powerpoint/2010/main" val="361171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690905" y="2204863"/>
            <a:ext cx="1606802" cy="1193051"/>
          </a:xfrm>
          <a:custGeom>
            <a:avLst/>
            <a:gdLst/>
            <a:ahLst/>
            <a:cxnLst/>
            <a:rect l="l" t="t" r="r" b="b"/>
            <a:pathLst>
              <a:path w="1606802" h="1193051">
                <a:moveTo>
                  <a:pt x="0" y="0"/>
                </a:moveTo>
                <a:lnTo>
                  <a:pt x="1606803" y="0"/>
                </a:lnTo>
                <a:lnTo>
                  <a:pt x="1606803" y="1193051"/>
                </a:lnTo>
                <a:lnTo>
                  <a:pt x="0" y="1193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1845274" y="5245923"/>
            <a:ext cx="1189594" cy="1501065"/>
          </a:xfrm>
          <a:custGeom>
            <a:avLst/>
            <a:gdLst/>
            <a:ahLst/>
            <a:cxnLst/>
            <a:rect l="l" t="t" r="r" b="b"/>
            <a:pathLst>
              <a:path w="1189594" h="1501065">
                <a:moveTo>
                  <a:pt x="0" y="0"/>
                </a:moveTo>
                <a:lnTo>
                  <a:pt x="1189595" y="0"/>
                </a:lnTo>
                <a:lnTo>
                  <a:pt x="1189595" y="1501065"/>
                </a:lnTo>
                <a:lnTo>
                  <a:pt x="0" y="1501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5229806" y="2901688"/>
            <a:ext cx="1113457" cy="1855762"/>
          </a:xfrm>
          <a:custGeom>
            <a:avLst/>
            <a:gdLst/>
            <a:ahLst/>
            <a:cxnLst/>
            <a:rect l="l" t="t" r="r" b="b"/>
            <a:pathLst>
              <a:path w="1113457" h="1855762">
                <a:moveTo>
                  <a:pt x="0" y="0"/>
                </a:moveTo>
                <a:lnTo>
                  <a:pt x="1113457" y="0"/>
                </a:lnTo>
                <a:lnTo>
                  <a:pt x="1113457" y="1855763"/>
                </a:lnTo>
                <a:lnTo>
                  <a:pt x="0" y="1855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TextBox 8"/>
          <p:cNvSpPr txBox="1"/>
          <p:nvPr/>
        </p:nvSpPr>
        <p:spPr>
          <a:xfrm>
            <a:off x="838200" y="1323975"/>
            <a:ext cx="9554766" cy="7443015"/>
          </a:xfrm>
          <a:prstGeom prst="rect">
            <a:avLst/>
          </a:prstGeom>
        </p:spPr>
        <p:txBody>
          <a:bodyPr lIns="0" tIns="0" rIns="0" bIns="0" rtlCol="0" anchor="t">
            <a:spAutoFit/>
          </a:bodyPr>
          <a:lstStyle/>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Schedule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Zamanlamak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programlamak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Timeline:</a:t>
            </a:r>
            <a:r>
              <a:rPr lang="en-US" sz="2788" dirty="0">
                <a:solidFill>
                  <a:srgbClr val="1E2B51"/>
                </a:solidFill>
                <a:latin typeface="Proxima Nova"/>
                <a:ea typeface="Proxima Nova"/>
                <a:cs typeface="Proxima Nova"/>
                <a:sym typeface="Proxima Nova"/>
              </a:rPr>
              <a:t> Zaman </a:t>
            </a:r>
            <a:r>
              <a:rPr lang="en-US" sz="2788" dirty="0" err="1">
                <a:solidFill>
                  <a:srgbClr val="1E2B51"/>
                </a:solidFill>
                <a:latin typeface="Proxima Nova"/>
                <a:ea typeface="Proxima Nova"/>
                <a:cs typeface="Proxima Nova"/>
                <a:sym typeface="Proxima Nova"/>
              </a:rPr>
              <a:t>çizelgesi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zamanlama</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Road map: </a:t>
            </a:r>
            <a:r>
              <a:rPr lang="en-US" sz="2788" dirty="0" err="1">
                <a:solidFill>
                  <a:srgbClr val="1E2B51"/>
                </a:solidFill>
                <a:latin typeface="Proxima Nova"/>
                <a:ea typeface="Proxima Nova"/>
                <a:cs typeface="Proxima Nova"/>
                <a:sym typeface="Proxima Nova"/>
              </a:rPr>
              <a:t>Yol</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haritası</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Deadline:</a:t>
            </a:r>
            <a:r>
              <a:rPr lang="en-US" sz="2788" dirty="0">
                <a:solidFill>
                  <a:srgbClr val="1E2B51"/>
                </a:solidFill>
                <a:latin typeface="Proxima Nova"/>
                <a:ea typeface="Proxima Nova"/>
                <a:cs typeface="Proxima Nova"/>
                <a:sym typeface="Proxima Nova"/>
              </a:rPr>
              <a:t> Bir </a:t>
            </a:r>
            <a:r>
              <a:rPr lang="en-US" sz="2788" dirty="0" err="1">
                <a:solidFill>
                  <a:srgbClr val="1E2B51"/>
                </a:solidFill>
                <a:latin typeface="Proxima Nova"/>
                <a:ea typeface="Proxima Nova"/>
                <a:cs typeface="Proxima Nova"/>
                <a:sym typeface="Proxima Nova"/>
              </a:rPr>
              <a:t>işin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tamamlanması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gereken</a:t>
            </a:r>
            <a:r>
              <a:rPr lang="en-US" sz="2788" dirty="0">
                <a:solidFill>
                  <a:srgbClr val="1E2B51"/>
                </a:solidFill>
                <a:latin typeface="Proxima Nova"/>
                <a:ea typeface="Proxima Nova"/>
                <a:cs typeface="Proxima Nova"/>
                <a:sym typeface="Proxima Nova"/>
              </a:rPr>
              <a:t> son </a:t>
            </a:r>
            <a:r>
              <a:rPr lang="en-US" sz="2788" dirty="0" err="1">
                <a:solidFill>
                  <a:srgbClr val="1E2B51"/>
                </a:solidFill>
                <a:latin typeface="Proxima Nova"/>
                <a:ea typeface="Proxima Nova"/>
                <a:cs typeface="Proxima Nova"/>
                <a:sym typeface="Proxima Nova"/>
              </a:rPr>
              <a:t>tarih</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Start </a:t>
            </a:r>
            <a:r>
              <a:rPr lang="en-US" sz="2788" b="1" dirty="0" err="1">
                <a:solidFill>
                  <a:srgbClr val="1E2B51"/>
                </a:solidFill>
                <a:latin typeface="Proxima Nova Bold"/>
                <a:ea typeface="Proxima Nova Bold"/>
                <a:cs typeface="Proxima Nova Bold"/>
                <a:sym typeface="Proxima Nova Bold"/>
              </a:rPr>
              <a:t>vermek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Başlamak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Kick-off meeting: </a:t>
            </a:r>
            <a:r>
              <a:rPr lang="en-US" sz="2788" dirty="0" err="1">
                <a:solidFill>
                  <a:srgbClr val="1E2B51"/>
                </a:solidFill>
                <a:latin typeface="Proxima Nova"/>
                <a:ea typeface="Proxima Nova"/>
                <a:cs typeface="Proxima Nova"/>
                <a:sym typeface="Proxima Nova"/>
              </a:rPr>
              <a:t>Projenin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başlangıç</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toplantısı</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Wrap-up meeting:</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Kapanış</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toplantısı</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Milestone: </a:t>
            </a:r>
            <a:r>
              <a:rPr lang="en-US" sz="2788" dirty="0" err="1">
                <a:solidFill>
                  <a:srgbClr val="1E2B51"/>
                </a:solidFill>
                <a:latin typeface="Proxima Nova"/>
                <a:ea typeface="Proxima Nova"/>
                <a:cs typeface="Proxima Nova"/>
                <a:sym typeface="Proxima Nova"/>
              </a:rPr>
              <a:t>Kilometre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taşı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önemli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aşama</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a:t>
            </a:r>
            <a:r>
              <a:rPr lang="en-US" sz="2788" b="1" dirty="0" err="1">
                <a:solidFill>
                  <a:srgbClr val="1E2B51"/>
                </a:solidFill>
                <a:latin typeface="Proxima Nova Bold"/>
                <a:ea typeface="Proxima Nova Bold"/>
                <a:cs typeface="Proxima Nova Bold"/>
                <a:sym typeface="Proxima Nova Bold"/>
              </a:rPr>
              <a:t>Aksiyon</a:t>
            </a:r>
            <a:r>
              <a:rPr lang="en-US" sz="2788" b="1" dirty="0">
                <a:solidFill>
                  <a:srgbClr val="1E2B51"/>
                </a:solidFill>
                <a:latin typeface="Proxima Nova Bold"/>
                <a:ea typeface="Proxima Nova Bold"/>
                <a:cs typeface="Proxima Nova Bold"/>
                <a:sym typeface="Proxima Nova Bold"/>
              </a:rPr>
              <a:t>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Harekete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geçmek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eylemde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bulunmak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Set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Ayarlamak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belirlemek</a:t>
            </a:r>
            <a:r>
              <a:rPr lang="en-US" sz="2788" dirty="0">
                <a:solidFill>
                  <a:srgbClr val="1E2B51"/>
                </a:solidFill>
                <a:latin typeface="Proxima Nova"/>
                <a:ea typeface="Proxima Nova"/>
                <a:cs typeface="Proxima Nova"/>
                <a:sym typeface="Proxima Nova"/>
              </a:rPr>
              <a:t>.</a:t>
            </a:r>
          </a:p>
        </p:txBody>
      </p:sp>
      <p:sp>
        <p:nvSpPr>
          <p:cNvPr id="9" name="Freeform 9"/>
          <p:cNvSpPr/>
          <p:nvPr/>
        </p:nvSpPr>
        <p:spPr>
          <a:xfrm>
            <a:off x="14887593" y="6015559"/>
            <a:ext cx="1257814" cy="1630878"/>
          </a:xfrm>
          <a:custGeom>
            <a:avLst/>
            <a:gdLst/>
            <a:ahLst/>
            <a:cxnLst/>
            <a:rect l="l" t="t" r="r" b="b"/>
            <a:pathLst>
              <a:path w="1257814" h="1630878">
                <a:moveTo>
                  <a:pt x="0" y="0"/>
                </a:moveTo>
                <a:lnTo>
                  <a:pt x="1257815" y="0"/>
                </a:lnTo>
                <a:lnTo>
                  <a:pt x="1257815" y="1630878"/>
                </a:lnTo>
                <a:lnTo>
                  <a:pt x="0" y="16308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Proje Yönetimi ve Planlama Terimleri</a:t>
            </a:r>
          </a:p>
        </p:txBody>
      </p:sp>
      <p:sp>
        <p:nvSpPr>
          <p:cNvPr id="12" name="TextBox 12"/>
          <p:cNvSpPr txBox="1"/>
          <p:nvPr/>
        </p:nvSpPr>
        <p:spPr>
          <a:xfrm>
            <a:off x="11430000" y="3581632"/>
            <a:ext cx="2128614"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Schedule etmek</a:t>
            </a:r>
          </a:p>
        </p:txBody>
      </p:sp>
      <p:sp>
        <p:nvSpPr>
          <p:cNvPr id="13" name="TextBox 13"/>
          <p:cNvSpPr txBox="1"/>
          <p:nvPr/>
        </p:nvSpPr>
        <p:spPr>
          <a:xfrm>
            <a:off x="14776901" y="4895215"/>
            <a:ext cx="1436620"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Milestone</a:t>
            </a:r>
          </a:p>
        </p:txBody>
      </p:sp>
      <p:sp>
        <p:nvSpPr>
          <p:cNvPr id="14" name="TextBox 14"/>
          <p:cNvSpPr txBox="1"/>
          <p:nvPr/>
        </p:nvSpPr>
        <p:spPr>
          <a:xfrm>
            <a:off x="11811164" y="6840069"/>
            <a:ext cx="1257813"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Deadline</a:t>
            </a:r>
          </a:p>
        </p:txBody>
      </p:sp>
      <p:sp>
        <p:nvSpPr>
          <p:cNvPr id="15" name="TextBox 15"/>
          <p:cNvSpPr txBox="1"/>
          <p:nvPr/>
        </p:nvSpPr>
        <p:spPr>
          <a:xfrm>
            <a:off x="14776901" y="7841959"/>
            <a:ext cx="1436620"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Roadmap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TextBox 5"/>
          <p:cNvSpPr txBox="1"/>
          <p:nvPr/>
        </p:nvSpPr>
        <p:spPr>
          <a:xfrm>
            <a:off x="1028700" y="1610834"/>
            <a:ext cx="9456316" cy="8195490"/>
          </a:xfrm>
          <a:prstGeom prst="rect">
            <a:avLst/>
          </a:prstGeom>
        </p:spPr>
        <p:txBody>
          <a:bodyPr lIns="0" tIns="0" rIns="0" bIns="0" rtlCol="0" anchor="t">
            <a:spAutoFit/>
          </a:bodyPr>
          <a:lstStyle/>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Brief almak/vermek: </a:t>
            </a:r>
            <a:r>
              <a:rPr lang="en-US" sz="2788">
                <a:solidFill>
                  <a:srgbClr val="1E2B51"/>
                </a:solidFill>
                <a:latin typeface="Proxima Nova"/>
                <a:ea typeface="Proxima Nova"/>
                <a:cs typeface="Proxima Nova"/>
                <a:sym typeface="Proxima Nova"/>
              </a:rPr>
              <a:t>Kısa ve öz bilgi almak veya vermek.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Feedback almak/vermek: </a:t>
            </a:r>
            <a:r>
              <a:rPr lang="en-US" sz="2788">
                <a:solidFill>
                  <a:srgbClr val="1E2B51"/>
                </a:solidFill>
                <a:latin typeface="Proxima Nova"/>
                <a:ea typeface="Proxima Nova"/>
                <a:cs typeface="Proxima Nova"/>
                <a:sym typeface="Proxima Nova"/>
              </a:rPr>
              <a:t>Geri bildirim almak veya vermek.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Confirm etmek: </a:t>
            </a:r>
            <a:r>
              <a:rPr lang="en-US" sz="2788">
                <a:solidFill>
                  <a:srgbClr val="1E2B51"/>
                </a:solidFill>
                <a:latin typeface="Proxima Nova"/>
                <a:ea typeface="Proxima Nova"/>
                <a:cs typeface="Proxima Nova"/>
                <a:sym typeface="Proxima Nova"/>
              </a:rPr>
              <a:t>Onaylamak.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Clarify etmek: </a:t>
            </a:r>
            <a:r>
              <a:rPr lang="en-US" sz="2788">
                <a:solidFill>
                  <a:srgbClr val="1E2B51"/>
                </a:solidFill>
                <a:latin typeface="Proxima Nova"/>
                <a:ea typeface="Proxima Nova"/>
                <a:cs typeface="Proxima Nova"/>
                <a:sym typeface="Proxima Nova"/>
              </a:rPr>
              <a:t>Bir konuyu açıklığa kavuşturmak.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Update etmek: </a:t>
            </a:r>
            <a:r>
              <a:rPr lang="en-US" sz="2788">
                <a:solidFill>
                  <a:srgbClr val="1E2B51"/>
                </a:solidFill>
                <a:latin typeface="Proxima Nova"/>
                <a:ea typeface="Proxima Nova"/>
                <a:cs typeface="Proxima Nova"/>
                <a:sym typeface="Proxima Nova"/>
              </a:rPr>
              <a:t>Güncellemek.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Share etmek: </a:t>
            </a:r>
            <a:r>
              <a:rPr lang="en-US" sz="2788">
                <a:solidFill>
                  <a:srgbClr val="1E2B51"/>
                </a:solidFill>
                <a:latin typeface="Proxima Nova"/>
                <a:ea typeface="Proxima Nova"/>
                <a:cs typeface="Proxima Nova"/>
                <a:sym typeface="Proxima Nova"/>
              </a:rPr>
              <a:t>Paylaşmak.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Forwardlamak:</a:t>
            </a:r>
            <a:r>
              <a:rPr lang="en-US" sz="2788">
                <a:solidFill>
                  <a:srgbClr val="1E2B51"/>
                </a:solidFill>
                <a:latin typeface="Proxima Nova"/>
                <a:ea typeface="Proxima Nova"/>
                <a:cs typeface="Proxima Nova"/>
                <a:sym typeface="Proxima Nova"/>
              </a:rPr>
              <a:t> E-postayı başkasına yönlendirmek.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CC’lemek:</a:t>
            </a:r>
            <a:r>
              <a:rPr lang="en-US" sz="2788">
                <a:solidFill>
                  <a:srgbClr val="1E2B51"/>
                </a:solidFill>
                <a:latin typeface="Proxima Nova"/>
                <a:ea typeface="Proxima Nova"/>
                <a:cs typeface="Proxima Nova"/>
                <a:sym typeface="Proxima Nova"/>
              </a:rPr>
              <a:t> E-postada birini bilgilendirme kısmına eklemek.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FYI:</a:t>
            </a:r>
            <a:r>
              <a:rPr lang="en-US" sz="2788">
                <a:solidFill>
                  <a:srgbClr val="1E2B51"/>
                </a:solidFill>
                <a:latin typeface="Proxima Nova"/>
                <a:ea typeface="Proxima Nova"/>
                <a:cs typeface="Proxima Nova"/>
                <a:sym typeface="Proxima Nova"/>
              </a:rPr>
              <a:t> “For Your Information” kısaltması, “bilginize” demek.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Attach etmek/Attachlemek: </a:t>
            </a:r>
            <a:r>
              <a:rPr lang="en-US" sz="2788">
                <a:solidFill>
                  <a:srgbClr val="1E2B51"/>
                </a:solidFill>
                <a:latin typeface="Proxima Nova"/>
                <a:ea typeface="Proxima Nova"/>
                <a:cs typeface="Proxima Nova"/>
                <a:sym typeface="Proxima Nova"/>
              </a:rPr>
              <a:t>E-postaya dosya eklemek.</a:t>
            </a:r>
          </a:p>
          <a:p>
            <a:pPr algn="l">
              <a:lnSpc>
                <a:spcPts val="5940"/>
              </a:lnSpc>
            </a:pPr>
            <a:endParaRPr lang="en-US" sz="2788">
              <a:solidFill>
                <a:srgbClr val="1E2B51"/>
              </a:solidFill>
              <a:latin typeface="Proxima Nova"/>
              <a:ea typeface="Proxima Nova"/>
              <a:cs typeface="Proxima Nova"/>
              <a:sym typeface="Proxima Nova"/>
            </a:endParaRPr>
          </a:p>
        </p:txBody>
      </p:sp>
      <p:sp>
        <p:nvSpPr>
          <p:cNvPr id="6" name="Freeform 6"/>
          <p:cNvSpPr/>
          <p:nvPr/>
        </p:nvSpPr>
        <p:spPr>
          <a:xfrm>
            <a:off x="11937397" y="2117092"/>
            <a:ext cx="1304280" cy="1741943"/>
          </a:xfrm>
          <a:custGeom>
            <a:avLst/>
            <a:gdLst/>
            <a:ahLst/>
            <a:cxnLst/>
            <a:rect l="l" t="t" r="r" b="b"/>
            <a:pathLst>
              <a:path w="1304280" h="1741943">
                <a:moveTo>
                  <a:pt x="0" y="0"/>
                </a:moveTo>
                <a:lnTo>
                  <a:pt x="1304280" y="0"/>
                </a:lnTo>
                <a:lnTo>
                  <a:pt x="1304280" y="1741943"/>
                </a:lnTo>
                <a:lnTo>
                  <a:pt x="0" y="17419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4808358" y="3429232"/>
            <a:ext cx="1525968" cy="1306610"/>
          </a:xfrm>
          <a:custGeom>
            <a:avLst/>
            <a:gdLst/>
            <a:ahLst/>
            <a:cxnLst/>
            <a:rect l="l" t="t" r="r" b="b"/>
            <a:pathLst>
              <a:path w="1525968" h="1306610">
                <a:moveTo>
                  <a:pt x="0" y="0"/>
                </a:moveTo>
                <a:lnTo>
                  <a:pt x="1525968" y="0"/>
                </a:lnTo>
                <a:lnTo>
                  <a:pt x="1525968" y="1306610"/>
                </a:lnTo>
                <a:lnTo>
                  <a:pt x="0" y="1306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Freeform 8"/>
          <p:cNvSpPr/>
          <p:nvPr/>
        </p:nvSpPr>
        <p:spPr>
          <a:xfrm>
            <a:off x="11814199" y="5565830"/>
            <a:ext cx="1427477" cy="1722446"/>
          </a:xfrm>
          <a:custGeom>
            <a:avLst/>
            <a:gdLst/>
            <a:ahLst/>
            <a:cxnLst/>
            <a:rect l="l" t="t" r="r" b="b"/>
            <a:pathLst>
              <a:path w="1427477" h="1722446">
                <a:moveTo>
                  <a:pt x="0" y="0"/>
                </a:moveTo>
                <a:lnTo>
                  <a:pt x="1427478" y="0"/>
                </a:lnTo>
                <a:lnTo>
                  <a:pt x="1427478" y="1722447"/>
                </a:lnTo>
                <a:lnTo>
                  <a:pt x="0" y="17224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9" name="Freeform 9"/>
          <p:cNvSpPr/>
          <p:nvPr/>
        </p:nvSpPr>
        <p:spPr>
          <a:xfrm>
            <a:off x="14771144" y="6277352"/>
            <a:ext cx="1393313" cy="1339322"/>
          </a:xfrm>
          <a:custGeom>
            <a:avLst/>
            <a:gdLst/>
            <a:ahLst/>
            <a:cxnLst/>
            <a:rect l="l" t="t" r="r" b="b"/>
            <a:pathLst>
              <a:path w="1393313" h="1339322">
                <a:moveTo>
                  <a:pt x="0" y="0"/>
                </a:moveTo>
                <a:lnTo>
                  <a:pt x="1393313" y="0"/>
                </a:lnTo>
                <a:lnTo>
                  <a:pt x="1393313" y="1339322"/>
                </a:lnTo>
                <a:lnTo>
                  <a:pt x="0" y="1339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9906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İletişim ve Geri Bildirim Terimleri</a:t>
            </a:r>
          </a:p>
          <a:p>
            <a:pPr algn="l">
              <a:lnSpc>
                <a:spcPts val="3960"/>
              </a:lnSpc>
            </a:pPr>
            <a:endParaRPr lang="en-US" sz="3300" b="1">
              <a:solidFill>
                <a:srgbClr val="0C1B3A"/>
              </a:solidFill>
              <a:latin typeface="Proxima Nova Bold"/>
              <a:ea typeface="Proxima Nova Bold"/>
              <a:cs typeface="Proxima Nova Bold"/>
              <a:sym typeface="Proxima Nova Bold"/>
            </a:endParaRPr>
          </a:p>
        </p:txBody>
      </p:sp>
      <p:sp>
        <p:nvSpPr>
          <p:cNvPr id="12" name="TextBox 12"/>
          <p:cNvSpPr txBox="1"/>
          <p:nvPr/>
        </p:nvSpPr>
        <p:spPr>
          <a:xfrm>
            <a:off x="11582380" y="4011435"/>
            <a:ext cx="2128614"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Schedule etmek</a:t>
            </a:r>
          </a:p>
        </p:txBody>
      </p:sp>
      <p:sp>
        <p:nvSpPr>
          <p:cNvPr id="13" name="TextBox 13"/>
          <p:cNvSpPr txBox="1"/>
          <p:nvPr/>
        </p:nvSpPr>
        <p:spPr>
          <a:xfrm>
            <a:off x="14808358" y="4903023"/>
            <a:ext cx="1393313"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Milestone</a:t>
            </a:r>
          </a:p>
        </p:txBody>
      </p:sp>
      <p:sp>
        <p:nvSpPr>
          <p:cNvPr id="14" name="TextBox 14"/>
          <p:cNvSpPr txBox="1"/>
          <p:nvPr/>
        </p:nvSpPr>
        <p:spPr>
          <a:xfrm>
            <a:off x="11937397" y="7503562"/>
            <a:ext cx="1294387" cy="342900"/>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Deadline</a:t>
            </a:r>
          </a:p>
        </p:txBody>
      </p:sp>
      <p:sp>
        <p:nvSpPr>
          <p:cNvPr id="15" name="TextBox 15"/>
          <p:cNvSpPr txBox="1"/>
          <p:nvPr/>
        </p:nvSpPr>
        <p:spPr>
          <a:xfrm>
            <a:off x="14808359" y="7846462"/>
            <a:ext cx="1337050" cy="342900"/>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Roadmap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365679" y="2598777"/>
            <a:ext cx="2553119" cy="1193583"/>
          </a:xfrm>
          <a:custGeom>
            <a:avLst/>
            <a:gdLst/>
            <a:ahLst/>
            <a:cxnLst/>
            <a:rect l="l" t="t" r="r" b="b"/>
            <a:pathLst>
              <a:path w="2553119" h="1193583">
                <a:moveTo>
                  <a:pt x="0" y="0"/>
                </a:moveTo>
                <a:lnTo>
                  <a:pt x="2553119" y="0"/>
                </a:lnTo>
                <a:lnTo>
                  <a:pt x="2553119" y="1193583"/>
                </a:lnTo>
                <a:lnTo>
                  <a:pt x="0" y="11935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4925693" y="3227477"/>
            <a:ext cx="1548866" cy="1548866"/>
          </a:xfrm>
          <a:custGeom>
            <a:avLst/>
            <a:gdLst/>
            <a:ahLst/>
            <a:cxnLst/>
            <a:rect l="l" t="t" r="r" b="b"/>
            <a:pathLst>
              <a:path w="1548866" h="1548866">
                <a:moveTo>
                  <a:pt x="0" y="0"/>
                </a:moveTo>
                <a:lnTo>
                  <a:pt x="1548866" y="0"/>
                </a:lnTo>
                <a:lnTo>
                  <a:pt x="1548866" y="1548866"/>
                </a:lnTo>
                <a:lnTo>
                  <a:pt x="0" y="15488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1911296" y="5573535"/>
            <a:ext cx="1470782" cy="1685711"/>
          </a:xfrm>
          <a:custGeom>
            <a:avLst/>
            <a:gdLst/>
            <a:ahLst/>
            <a:cxnLst/>
            <a:rect l="l" t="t" r="r" b="b"/>
            <a:pathLst>
              <a:path w="1470782" h="1685711">
                <a:moveTo>
                  <a:pt x="0" y="0"/>
                </a:moveTo>
                <a:lnTo>
                  <a:pt x="1470782" y="0"/>
                </a:lnTo>
                <a:lnTo>
                  <a:pt x="1470782" y="1685710"/>
                </a:lnTo>
                <a:lnTo>
                  <a:pt x="0" y="16857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Freeform 8"/>
          <p:cNvSpPr/>
          <p:nvPr/>
        </p:nvSpPr>
        <p:spPr>
          <a:xfrm>
            <a:off x="14805220" y="6161318"/>
            <a:ext cx="1417196" cy="1513694"/>
          </a:xfrm>
          <a:custGeom>
            <a:avLst/>
            <a:gdLst/>
            <a:ahLst/>
            <a:cxnLst/>
            <a:rect l="l" t="t" r="r" b="b"/>
            <a:pathLst>
              <a:path w="1417196" h="1513694">
                <a:moveTo>
                  <a:pt x="0" y="0"/>
                </a:moveTo>
                <a:lnTo>
                  <a:pt x="1417196" y="0"/>
                </a:lnTo>
                <a:lnTo>
                  <a:pt x="1417196" y="1513694"/>
                </a:lnTo>
                <a:lnTo>
                  <a:pt x="0" y="1513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9" name="TextBox 9"/>
          <p:cNvSpPr txBox="1"/>
          <p:nvPr/>
        </p:nvSpPr>
        <p:spPr>
          <a:xfrm>
            <a:off x="1028700" y="1610834"/>
            <a:ext cx="10208493" cy="8195490"/>
          </a:xfrm>
          <a:prstGeom prst="rect">
            <a:avLst/>
          </a:prstGeom>
        </p:spPr>
        <p:txBody>
          <a:bodyPr lIns="0" tIns="0" rIns="0" bIns="0" rtlCol="0" anchor="t">
            <a:spAutoFit/>
          </a:bodyPr>
          <a:lstStyle/>
          <a:p>
            <a:pPr algn="l">
              <a:lnSpc>
                <a:spcPts val="5940"/>
              </a:lnSpc>
            </a:pPr>
            <a:r>
              <a:rPr lang="en-US" sz="2788" b="1">
                <a:solidFill>
                  <a:srgbClr val="1E2B51"/>
                </a:solidFill>
                <a:latin typeface="Proxima Nova Bold"/>
                <a:ea typeface="Proxima Nova Bold"/>
                <a:cs typeface="Proxima Nova Bold"/>
                <a:sym typeface="Proxima Nova Bold"/>
              </a:rPr>
              <a:t> • Cross-check etmek:</a:t>
            </a:r>
            <a:r>
              <a:rPr lang="en-US" sz="2788">
                <a:solidFill>
                  <a:srgbClr val="1E2B51"/>
                </a:solidFill>
                <a:latin typeface="Proxima Nova"/>
                <a:ea typeface="Proxima Nova"/>
                <a:cs typeface="Proxima Nova"/>
                <a:sym typeface="Proxima Nova"/>
              </a:rPr>
              <a:t> Karşılaştırmalı kontrol yapmak.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Align olmak:</a:t>
            </a:r>
            <a:r>
              <a:rPr lang="en-US" sz="2788">
                <a:solidFill>
                  <a:srgbClr val="1E2B51"/>
                </a:solidFill>
                <a:latin typeface="Proxima Nova"/>
                <a:ea typeface="Proxima Nova"/>
                <a:cs typeface="Proxima Nova"/>
                <a:sym typeface="Proxima Nova"/>
              </a:rPr>
              <a:t> Aynı hedefe yönelik uyum sağlamak.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Team: </a:t>
            </a:r>
            <a:r>
              <a:rPr lang="en-US" sz="2788">
                <a:solidFill>
                  <a:srgbClr val="1E2B51"/>
                </a:solidFill>
                <a:latin typeface="Proxima Nova"/>
                <a:ea typeface="Proxima Nova"/>
                <a:cs typeface="Proxima Nova"/>
                <a:sym typeface="Proxima Nova"/>
              </a:rPr>
              <a:t>Ekip veya takım.</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Lead etmek:</a:t>
            </a:r>
            <a:r>
              <a:rPr lang="en-US" sz="2788">
                <a:solidFill>
                  <a:srgbClr val="1E2B51"/>
                </a:solidFill>
                <a:latin typeface="Proxima Nova"/>
                <a:ea typeface="Proxima Nova"/>
                <a:cs typeface="Proxima Nova"/>
                <a:sym typeface="Proxima Nova"/>
              </a:rPr>
              <a:t> Liderlik etmek veya bir projeyi yönetmek.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Brainstorm yapmak: </a:t>
            </a:r>
            <a:r>
              <a:rPr lang="en-US" sz="2788">
                <a:solidFill>
                  <a:srgbClr val="1E2B51"/>
                </a:solidFill>
                <a:latin typeface="Proxima Nova"/>
                <a:ea typeface="Proxima Nova"/>
                <a:cs typeface="Proxima Nova"/>
                <a:sym typeface="Proxima Nova"/>
              </a:rPr>
              <a:t>Fikir üretme oturumu yapmak.</a:t>
            </a:r>
          </a:p>
          <a:p>
            <a:pPr algn="l">
              <a:lnSpc>
                <a:spcPts val="5940"/>
              </a:lnSpc>
            </a:pPr>
            <a:r>
              <a:rPr lang="en-US" sz="2788" b="1">
                <a:solidFill>
                  <a:srgbClr val="1E2B51"/>
                </a:solidFill>
                <a:latin typeface="Proxima Nova Bold"/>
                <a:ea typeface="Proxima Nova Bold"/>
                <a:cs typeface="Proxima Nova Bold"/>
                <a:sym typeface="Proxima Nova Bold"/>
              </a:rPr>
              <a:t> • Focuslanmak: </a:t>
            </a:r>
            <a:r>
              <a:rPr lang="en-US" sz="2788">
                <a:solidFill>
                  <a:srgbClr val="1E2B51"/>
                </a:solidFill>
                <a:latin typeface="Proxima Nova"/>
                <a:ea typeface="Proxima Nova"/>
                <a:cs typeface="Proxima Nova"/>
                <a:sym typeface="Proxima Nova"/>
              </a:rPr>
              <a:t>Bir konuya odaklanmak.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Engage olmak: </a:t>
            </a:r>
            <a:r>
              <a:rPr lang="en-US" sz="2788">
                <a:solidFill>
                  <a:srgbClr val="1E2B51"/>
                </a:solidFill>
                <a:latin typeface="Proxima Nova"/>
                <a:ea typeface="Proxima Nova"/>
                <a:cs typeface="Proxima Nova"/>
                <a:sym typeface="Proxima Nova"/>
              </a:rPr>
              <a:t>Dahil olmak veya katılım sağlamak.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Assign etmek: </a:t>
            </a:r>
            <a:r>
              <a:rPr lang="en-US" sz="2788">
                <a:solidFill>
                  <a:srgbClr val="1E2B51"/>
                </a:solidFill>
                <a:latin typeface="Proxima Nova"/>
                <a:ea typeface="Proxima Nova"/>
                <a:cs typeface="Proxima Nova"/>
                <a:sym typeface="Proxima Nova"/>
              </a:rPr>
              <a:t>Bir görevi birine atamak.</a:t>
            </a:r>
          </a:p>
          <a:p>
            <a:pPr algn="l">
              <a:lnSpc>
                <a:spcPts val="5940"/>
              </a:lnSpc>
            </a:pPr>
            <a:r>
              <a:rPr lang="en-US" sz="2788" b="1">
                <a:solidFill>
                  <a:srgbClr val="1E2B51"/>
                </a:solidFill>
                <a:latin typeface="Proxima Nova Bold"/>
                <a:ea typeface="Proxima Nova Bold"/>
                <a:cs typeface="Proxima Nova Bold"/>
                <a:sym typeface="Proxima Nova Bold"/>
              </a:rPr>
              <a:t> • Delegate etmek:</a:t>
            </a:r>
            <a:r>
              <a:rPr lang="en-US" sz="2788">
                <a:solidFill>
                  <a:srgbClr val="1E2B51"/>
                </a:solidFill>
                <a:latin typeface="Proxima Nova"/>
                <a:ea typeface="Proxima Nova"/>
                <a:cs typeface="Proxima Nova"/>
                <a:sym typeface="Proxima Nova"/>
              </a:rPr>
              <a:t> Görev veya yetki devretmek.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Push etmek/Pushlamak: </a:t>
            </a:r>
            <a:r>
              <a:rPr lang="en-US" sz="2788">
                <a:solidFill>
                  <a:srgbClr val="1E2B51"/>
                </a:solidFill>
                <a:latin typeface="Proxima Nova"/>
                <a:ea typeface="Proxima Nova"/>
                <a:cs typeface="Proxima Nova"/>
                <a:sym typeface="Proxima Nova"/>
              </a:rPr>
              <a:t>Süreci hızlandırmak için baskı yapmak.</a:t>
            </a:r>
          </a:p>
          <a:p>
            <a:pPr algn="l">
              <a:lnSpc>
                <a:spcPts val="5940"/>
              </a:lnSpc>
            </a:pPr>
            <a:endParaRPr lang="en-US" sz="2788">
              <a:solidFill>
                <a:srgbClr val="1E2B51"/>
              </a:solidFill>
              <a:latin typeface="Proxima Nova"/>
              <a:ea typeface="Proxima Nova"/>
              <a:cs typeface="Proxima Nova"/>
              <a:sym typeface="Proxima Nova"/>
            </a:endParaRP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Ekip Çalışması ve İşbirliği Terimleri</a:t>
            </a:r>
          </a:p>
        </p:txBody>
      </p:sp>
      <p:sp>
        <p:nvSpPr>
          <p:cNvPr id="12" name="TextBox 12"/>
          <p:cNvSpPr txBox="1"/>
          <p:nvPr/>
        </p:nvSpPr>
        <p:spPr>
          <a:xfrm>
            <a:off x="11827674" y="4011435"/>
            <a:ext cx="1548866" cy="342900"/>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Brainstorm</a:t>
            </a:r>
          </a:p>
        </p:txBody>
      </p:sp>
      <p:sp>
        <p:nvSpPr>
          <p:cNvPr id="13" name="TextBox 13"/>
          <p:cNvSpPr txBox="1"/>
          <p:nvPr/>
        </p:nvSpPr>
        <p:spPr>
          <a:xfrm>
            <a:off x="14577396" y="4888194"/>
            <a:ext cx="1800467" cy="335092"/>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Focuslanmak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701868" y="7503562"/>
            <a:ext cx="1880741"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Engage olmak</a:t>
            </a:r>
          </a:p>
        </p:txBody>
      </p:sp>
      <p:sp>
        <p:nvSpPr>
          <p:cNvPr id="15" name="TextBox 15"/>
          <p:cNvSpPr txBox="1"/>
          <p:nvPr/>
        </p:nvSpPr>
        <p:spPr>
          <a:xfrm>
            <a:off x="14731655" y="7846462"/>
            <a:ext cx="1564326" cy="335092"/>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Pushlamak</a:t>
            </a:r>
            <a:endParaRPr lang="en-US" sz="2299" b="1" dirty="0">
              <a:solidFill>
                <a:srgbClr val="0C1B3A"/>
              </a:solidFill>
              <a:latin typeface="Proxima Nova Bold"/>
              <a:ea typeface="Proxima Nova Bold"/>
              <a:cs typeface="Proxima Nova Bold"/>
              <a:sym typeface="Proxima Nova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701868" y="2294087"/>
            <a:ext cx="1869250" cy="1469698"/>
          </a:xfrm>
          <a:custGeom>
            <a:avLst/>
            <a:gdLst/>
            <a:ahLst/>
            <a:cxnLst/>
            <a:rect l="l" t="t" r="r" b="b"/>
            <a:pathLst>
              <a:path w="1869250" h="1469698">
                <a:moveTo>
                  <a:pt x="0" y="0"/>
                </a:moveTo>
                <a:lnTo>
                  <a:pt x="1869250" y="0"/>
                </a:lnTo>
                <a:lnTo>
                  <a:pt x="1869250" y="1469698"/>
                </a:lnTo>
                <a:lnTo>
                  <a:pt x="0" y="14696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4882229" y="3320434"/>
            <a:ext cx="1359545" cy="1382002"/>
          </a:xfrm>
          <a:custGeom>
            <a:avLst/>
            <a:gdLst/>
            <a:ahLst/>
            <a:cxnLst/>
            <a:rect l="l" t="t" r="r" b="b"/>
            <a:pathLst>
              <a:path w="1359545" h="1382002">
                <a:moveTo>
                  <a:pt x="0" y="0"/>
                </a:moveTo>
                <a:lnTo>
                  <a:pt x="1359545" y="0"/>
                </a:lnTo>
                <a:lnTo>
                  <a:pt x="1359545" y="1382002"/>
                </a:lnTo>
                <a:lnTo>
                  <a:pt x="0" y="13820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1925300" y="5827697"/>
            <a:ext cx="1442773" cy="1442773"/>
          </a:xfrm>
          <a:custGeom>
            <a:avLst/>
            <a:gdLst/>
            <a:ahLst/>
            <a:cxnLst/>
            <a:rect l="l" t="t" r="r" b="b"/>
            <a:pathLst>
              <a:path w="1442773" h="1442773">
                <a:moveTo>
                  <a:pt x="0" y="0"/>
                </a:moveTo>
                <a:lnTo>
                  <a:pt x="1442773" y="0"/>
                </a:lnTo>
                <a:lnTo>
                  <a:pt x="1442773" y="1442773"/>
                </a:lnTo>
                <a:lnTo>
                  <a:pt x="0" y="14427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Freeform 8"/>
          <p:cNvSpPr/>
          <p:nvPr/>
        </p:nvSpPr>
        <p:spPr>
          <a:xfrm>
            <a:off x="14873544" y="6972300"/>
            <a:ext cx="1280548" cy="1280548"/>
          </a:xfrm>
          <a:custGeom>
            <a:avLst/>
            <a:gdLst/>
            <a:ahLst/>
            <a:cxnLst/>
            <a:rect l="l" t="t" r="r" b="b"/>
            <a:pathLst>
              <a:path w="1280548" h="1280548">
                <a:moveTo>
                  <a:pt x="0" y="0"/>
                </a:moveTo>
                <a:lnTo>
                  <a:pt x="1280548" y="0"/>
                </a:lnTo>
                <a:lnTo>
                  <a:pt x="1280548" y="1280548"/>
                </a:lnTo>
                <a:lnTo>
                  <a:pt x="0" y="1280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9" name="TextBox 9"/>
          <p:cNvSpPr txBox="1"/>
          <p:nvPr/>
        </p:nvSpPr>
        <p:spPr>
          <a:xfrm>
            <a:off x="1028700" y="1605378"/>
            <a:ext cx="8599363" cy="6690540"/>
          </a:xfrm>
          <a:prstGeom prst="rect">
            <a:avLst/>
          </a:prstGeom>
        </p:spPr>
        <p:txBody>
          <a:bodyPr lIns="0" tIns="0" rIns="0" bIns="0" rtlCol="0" anchor="t">
            <a:spAutoFit/>
          </a:bodyPr>
          <a:lstStyle/>
          <a:p>
            <a:pPr algn="l">
              <a:lnSpc>
                <a:spcPts val="5940"/>
              </a:lnSpc>
            </a:pPr>
            <a:r>
              <a:rPr lang="en-US" sz="2788" b="1" dirty="0">
                <a:solidFill>
                  <a:srgbClr val="1E2B51"/>
                </a:solidFill>
                <a:latin typeface="Proxima Nova Bold"/>
                <a:ea typeface="Proxima Nova Bold"/>
                <a:cs typeface="Proxima Nova Bold"/>
                <a:sym typeface="Proxima Nova Bold"/>
              </a:rPr>
              <a:t> • Implement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Uygulamak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hayata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geçirmek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Optimize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En </a:t>
            </a:r>
            <a:r>
              <a:rPr lang="en-US" sz="2788" dirty="0" err="1">
                <a:solidFill>
                  <a:srgbClr val="1E2B51"/>
                </a:solidFill>
                <a:latin typeface="Proxima Nova"/>
                <a:ea typeface="Proxima Nova"/>
                <a:cs typeface="Proxima Nova"/>
                <a:sym typeface="Proxima Nova"/>
              </a:rPr>
              <a:t>uygun</a:t>
            </a:r>
            <a:r>
              <a:rPr lang="en-US" sz="2788" dirty="0">
                <a:solidFill>
                  <a:srgbClr val="1E2B51"/>
                </a:solidFill>
                <a:latin typeface="Proxima Nova"/>
                <a:ea typeface="Proxima Nova"/>
                <a:cs typeface="Proxima Nova"/>
                <a:sym typeface="Proxima Nova"/>
              </a:rPr>
              <a:t> </a:t>
            </a:r>
            <a:r>
              <a:rPr lang="tr-TR" sz="2788" dirty="0">
                <a:solidFill>
                  <a:srgbClr val="1E2B51"/>
                </a:solidFill>
                <a:latin typeface="Proxima Nova"/>
                <a:ea typeface="Proxima Nova"/>
                <a:cs typeface="Proxima Nova"/>
                <a:sym typeface="Proxima Nova"/>
              </a:rPr>
              <a:t>ve verimli </a:t>
            </a:r>
            <a:r>
              <a:rPr lang="en-US" sz="2788" dirty="0">
                <a:solidFill>
                  <a:srgbClr val="1E2B51"/>
                </a:solidFill>
                <a:latin typeface="Proxima Nova"/>
                <a:ea typeface="Proxima Nova"/>
                <a:cs typeface="Proxima Nova"/>
                <a:sym typeface="Proxima Nova"/>
              </a:rPr>
              <a:t>hale </a:t>
            </a:r>
            <a:r>
              <a:rPr lang="en-US" sz="2788" dirty="0" err="1">
                <a:solidFill>
                  <a:srgbClr val="1E2B51"/>
                </a:solidFill>
                <a:latin typeface="Proxima Nova"/>
                <a:ea typeface="Proxima Nova"/>
                <a:cs typeface="Proxima Nova"/>
                <a:sym typeface="Proxima Nova"/>
              </a:rPr>
              <a:t>getirmek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Backup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Yedeklemek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Print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Belgenin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yazıcıdan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çıktısını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almak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a:t>
            </a:r>
            <a:r>
              <a:rPr lang="en-US" sz="2788" b="1" dirty="0" err="1">
                <a:solidFill>
                  <a:srgbClr val="1E2B51"/>
                </a:solidFill>
                <a:latin typeface="Proxima Nova Bold"/>
                <a:ea typeface="Proxima Nova Bold"/>
                <a:cs typeface="Proxima Nova Bold"/>
                <a:sym typeface="Proxima Nova Bold"/>
              </a:rPr>
              <a:t>Canlıya</a:t>
            </a:r>
            <a:r>
              <a:rPr lang="en-US" sz="2788" b="1" dirty="0">
                <a:solidFill>
                  <a:srgbClr val="1E2B51"/>
                </a:solidFill>
                <a:latin typeface="Proxima Nova Bold"/>
                <a:ea typeface="Proxima Nova Bold"/>
                <a:cs typeface="Proxima Nova Bold"/>
                <a:sym typeface="Proxima Nova Bold"/>
              </a:rPr>
              <a:t>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a:solidFill>
                  <a:srgbClr val="1E2B51"/>
                </a:solidFill>
                <a:latin typeface="Proxima Nova"/>
                <a:ea typeface="Proxima Nova"/>
                <a:cs typeface="Proxima Nova"/>
                <a:sym typeface="Proxima Nova"/>
              </a:rPr>
              <a:t>Bir </a:t>
            </a:r>
            <a:r>
              <a:rPr lang="en-US" sz="2788" dirty="0" err="1">
                <a:solidFill>
                  <a:srgbClr val="1E2B51"/>
                </a:solidFill>
                <a:latin typeface="Proxima Nova"/>
                <a:ea typeface="Proxima Nova"/>
                <a:cs typeface="Proxima Nova"/>
                <a:sym typeface="Proxima Nova"/>
              </a:rPr>
              <a:t>sistemi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aktif</a:t>
            </a:r>
            <a:r>
              <a:rPr lang="en-US" sz="2788" dirty="0">
                <a:solidFill>
                  <a:srgbClr val="1E2B51"/>
                </a:solidFill>
                <a:latin typeface="Proxima Nova"/>
                <a:ea typeface="Proxima Nova"/>
                <a:cs typeface="Proxima Nova"/>
                <a:sym typeface="Proxima Nova"/>
              </a:rPr>
              <a:t> hale </a:t>
            </a:r>
            <a:r>
              <a:rPr lang="en-US" sz="2788" dirty="0" err="1">
                <a:solidFill>
                  <a:srgbClr val="1E2B51"/>
                </a:solidFill>
                <a:latin typeface="Proxima Nova"/>
                <a:ea typeface="Proxima Nova"/>
                <a:cs typeface="Proxima Nova"/>
                <a:sym typeface="Proxima Nova"/>
              </a:rPr>
              <a:t>getirmek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Must: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Zorunluluk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ifade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etmek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Nice-to-have:</a:t>
            </a:r>
            <a:r>
              <a:rPr lang="en-US" sz="2788" dirty="0">
                <a:solidFill>
                  <a:srgbClr val="1E2B51"/>
                </a:solidFill>
                <a:latin typeface="Proxima Nova"/>
                <a:ea typeface="Proxima Nova"/>
                <a:cs typeface="Proxima Nova"/>
                <a:sym typeface="Proxima Nova"/>
              </a:rPr>
              <a:t> Olsa iyi </a:t>
            </a:r>
            <a:r>
              <a:rPr lang="en-US" sz="2788" dirty="0" err="1">
                <a:solidFill>
                  <a:srgbClr val="1E2B51"/>
                </a:solidFill>
                <a:latin typeface="Proxima Nova"/>
                <a:ea typeface="Proxima Nova"/>
                <a:cs typeface="Proxima Nova"/>
                <a:sym typeface="Proxima Nova"/>
              </a:rPr>
              <a:t>olur</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ancak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zorunlu</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değil</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Know-how: </a:t>
            </a:r>
            <a:r>
              <a:rPr lang="en-US" sz="2788" dirty="0">
                <a:solidFill>
                  <a:srgbClr val="1E2B51"/>
                </a:solidFill>
                <a:latin typeface="Proxima Nova"/>
                <a:ea typeface="Proxima Nova"/>
                <a:cs typeface="Proxima Nova"/>
                <a:sym typeface="Proxima Nova"/>
              </a:rPr>
              <a:t>Bilgi </a:t>
            </a:r>
            <a:r>
              <a:rPr lang="en-US" sz="2788" dirty="0" err="1">
                <a:solidFill>
                  <a:srgbClr val="1E2B51"/>
                </a:solidFill>
                <a:latin typeface="Proxima Nova"/>
                <a:ea typeface="Proxima Nova"/>
                <a:cs typeface="Proxima Nova"/>
                <a:sym typeface="Proxima Nova"/>
              </a:rPr>
              <a:t>birikimi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tecrübe</a:t>
            </a:r>
            <a:r>
              <a:rPr lang="en-US" sz="2788" dirty="0">
                <a:solidFill>
                  <a:srgbClr val="1E2B51"/>
                </a:solidFill>
                <a:latin typeface="Proxima Nova"/>
                <a:ea typeface="Proxima Nova"/>
                <a:cs typeface="Proxima Nova"/>
                <a:sym typeface="Proxima Nova"/>
              </a:rPr>
              <a:t>.</a:t>
            </a:r>
          </a:p>
          <a:p>
            <a:pPr algn="l">
              <a:lnSpc>
                <a:spcPts val="5940"/>
              </a:lnSpc>
            </a:pPr>
            <a:endParaRPr lang="en-US" sz="2788" dirty="0">
              <a:solidFill>
                <a:srgbClr val="1E2B51"/>
              </a:solidFill>
              <a:latin typeface="Proxima Nova"/>
              <a:ea typeface="Proxima Nova"/>
              <a:cs typeface="Proxima Nova"/>
              <a:sym typeface="Proxima Nova"/>
            </a:endParaRP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Teknoloji ve Strateji Terimleri</a:t>
            </a:r>
          </a:p>
        </p:txBody>
      </p:sp>
      <p:sp>
        <p:nvSpPr>
          <p:cNvPr id="12" name="TextBox 12"/>
          <p:cNvSpPr txBox="1"/>
          <p:nvPr/>
        </p:nvSpPr>
        <p:spPr>
          <a:xfrm>
            <a:off x="11489511" y="4011435"/>
            <a:ext cx="2314352"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Implement etmek</a:t>
            </a:r>
          </a:p>
        </p:txBody>
      </p:sp>
      <p:sp>
        <p:nvSpPr>
          <p:cNvPr id="13" name="TextBox 13"/>
          <p:cNvSpPr txBox="1"/>
          <p:nvPr/>
        </p:nvSpPr>
        <p:spPr>
          <a:xfrm>
            <a:off x="14508081" y="4903023"/>
            <a:ext cx="2092151" cy="342900"/>
          </a:xfrm>
          <a:prstGeom prst="rect">
            <a:avLst/>
          </a:prstGeom>
        </p:spPr>
        <p:txBody>
          <a:bodyPr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Optimize </a:t>
            </a:r>
            <a:r>
              <a:rPr lang="en-US" sz="2299" b="1" dirty="0" err="1">
                <a:solidFill>
                  <a:srgbClr val="0C1B3A"/>
                </a:solidFill>
                <a:latin typeface="Proxima Nova Bold"/>
                <a:ea typeface="Proxima Nova Bold"/>
                <a:cs typeface="Proxima Nova Bold"/>
                <a:sym typeface="Proxima Nova Bold"/>
              </a:rPr>
              <a:t>etmek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709904" y="7503562"/>
            <a:ext cx="1864668"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Backup almak</a:t>
            </a:r>
          </a:p>
        </p:txBody>
      </p:sp>
      <p:sp>
        <p:nvSpPr>
          <p:cNvPr id="15" name="TextBox 15"/>
          <p:cNvSpPr txBox="1"/>
          <p:nvPr/>
        </p:nvSpPr>
        <p:spPr>
          <a:xfrm>
            <a:off x="15185466" y="8424298"/>
            <a:ext cx="656704"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Must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TextBox 5"/>
          <p:cNvSpPr txBox="1"/>
          <p:nvPr/>
        </p:nvSpPr>
        <p:spPr>
          <a:xfrm>
            <a:off x="1028700" y="1517872"/>
            <a:ext cx="9844832" cy="6690540"/>
          </a:xfrm>
          <a:prstGeom prst="rect">
            <a:avLst/>
          </a:prstGeom>
        </p:spPr>
        <p:txBody>
          <a:bodyPr lIns="0" tIns="0" rIns="0" bIns="0" rtlCol="0" anchor="t">
            <a:spAutoFit/>
          </a:bodyPr>
          <a:lstStyle/>
          <a:p>
            <a:pPr algn="l">
              <a:lnSpc>
                <a:spcPts val="5940"/>
              </a:lnSpc>
            </a:pPr>
            <a:r>
              <a:rPr lang="en-US" sz="2788" b="1">
                <a:solidFill>
                  <a:srgbClr val="1E2B51"/>
                </a:solidFill>
                <a:latin typeface="Proxima Nova Bold"/>
                <a:ea typeface="Proxima Nova Bold"/>
                <a:cs typeface="Proxima Nova Bold"/>
                <a:sym typeface="Proxima Nova Bold"/>
              </a:rPr>
              <a:t> • Start-up: </a:t>
            </a:r>
            <a:r>
              <a:rPr lang="en-US" sz="2788">
                <a:solidFill>
                  <a:srgbClr val="1E2B51"/>
                </a:solidFill>
                <a:latin typeface="Proxima Nova"/>
                <a:ea typeface="Proxima Nova"/>
                <a:cs typeface="Proxima Nova"/>
                <a:sym typeface="Proxima Nova"/>
              </a:rPr>
              <a:t>Yeni kurulmuş ve hızlı büyümeyi hedefleyen şirket.</a:t>
            </a:r>
          </a:p>
          <a:p>
            <a:pPr algn="l">
              <a:lnSpc>
                <a:spcPts val="5940"/>
              </a:lnSpc>
            </a:pPr>
            <a:r>
              <a:rPr lang="en-US" sz="2788" b="1">
                <a:solidFill>
                  <a:srgbClr val="1E2B51"/>
                </a:solidFill>
                <a:latin typeface="Proxima Nova Bold"/>
                <a:ea typeface="Proxima Nova Bold"/>
                <a:cs typeface="Proxima Nova Bold"/>
                <a:sym typeface="Proxima Nova Bold"/>
              </a:rPr>
              <a:t> • Scale-up: </a:t>
            </a:r>
            <a:r>
              <a:rPr lang="en-US" sz="2788">
                <a:solidFill>
                  <a:srgbClr val="1E2B51"/>
                </a:solidFill>
                <a:latin typeface="Proxima Nova"/>
                <a:ea typeface="Proxima Nova"/>
                <a:cs typeface="Proxima Nova"/>
                <a:sym typeface="Proxima Nova"/>
              </a:rPr>
              <a:t>Büyüme aşamasına geçmiş ve ölçek büyüten şirket.</a:t>
            </a:r>
          </a:p>
          <a:p>
            <a:pPr algn="l">
              <a:lnSpc>
                <a:spcPts val="5940"/>
              </a:lnSpc>
            </a:pPr>
            <a:r>
              <a:rPr lang="en-US" sz="2788" b="1">
                <a:solidFill>
                  <a:srgbClr val="1E2B51"/>
                </a:solidFill>
                <a:latin typeface="Proxima Nova Bold"/>
                <a:ea typeface="Proxima Nova Bold"/>
                <a:cs typeface="Proxima Nova Bold"/>
                <a:sym typeface="Proxima Nova Bold"/>
              </a:rPr>
              <a:t> • Best practice: </a:t>
            </a:r>
            <a:r>
              <a:rPr lang="en-US" sz="2788">
                <a:solidFill>
                  <a:srgbClr val="1E2B51"/>
                </a:solidFill>
                <a:latin typeface="Proxima Nova"/>
                <a:ea typeface="Proxima Nova"/>
                <a:cs typeface="Proxima Nova"/>
                <a:sym typeface="Proxima Nova"/>
              </a:rPr>
              <a:t>En iyi uygulama örnekleri.</a:t>
            </a:r>
          </a:p>
          <a:p>
            <a:pPr algn="l">
              <a:lnSpc>
                <a:spcPts val="5940"/>
              </a:lnSpc>
            </a:pPr>
            <a:r>
              <a:rPr lang="en-US" sz="2788" b="1">
                <a:solidFill>
                  <a:srgbClr val="1E2B51"/>
                </a:solidFill>
                <a:latin typeface="Proxima Nova Bold"/>
                <a:ea typeface="Proxima Nova Bold"/>
                <a:cs typeface="Proxima Nova Bold"/>
                <a:sym typeface="Proxima Nova Bold"/>
              </a:rPr>
              <a:t> • Outsource etmek: </a:t>
            </a:r>
            <a:r>
              <a:rPr lang="en-US" sz="2788">
                <a:solidFill>
                  <a:srgbClr val="1E2B51"/>
                </a:solidFill>
                <a:latin typeface="Proxima Nova"/>
                <a:ea typeface="Proxima Nova"/>
                <a:cs typeface="Proxima Nova"/>
                <a:sym typeface="Proxima Nova"/>
              </a:rPr>
              <a:t>Dış kaynak kullanmak.</a:t>
            </a:r>
          </a:p>
          <a:p>
            <a:pPr algn="l">
              <a:lnSpc>
                <a:spcPts val="5940"/>
              </a:lnSpc>
            </a:pPr>
            <a:r>
              <a:rPr lang="en-US" sz="2788" b="1">
                <a:solidFill>
                  <a:srgbClr val="1E2B51"/>
                </a:solidFill>
                <a:latin typeface="Proxima Nova Bold"/>
                <a:ea typeface="Proxima Nova Bold"/>
                <a:cs typeface="Proxima Nova Bold"/>
                <a:sym typeface="Proxima Nova Bold"/>
              </a:rPr>
              <a:t> • Negotiate etmek: </a:t>
            </a:r>
            <a:r>
              <a:rPr lang="en-US" sz="2788">
                <a:solidFill>
                  <a:srgbClr val="1E2B51"/>
                </a:solidFill>
                <a:latin typeface="Proxima Nova"/>
                <a:ea typeface="Proxima Nova"/>
                <a:cs typeface="Proxima Nova"/>
                <a:sym typeface="Proxima Nova"/>
              </a:rPr>
              <a:t>Müzakere etmek.</a:t>
            </a:r>
          </a:p>
          <a:p>
            <a:pPr algn="l">
              <a:lnSpc>
                <a:spcPts val="5940"/>
              </a:lnSpc>
            </a:pPr>
            <a:r>
              <a:rPr lang="en-US" sz="2788" b="1">
                <a:solidFill>
                  <a:srgbClr val="1E2B51"/>
                </a:solidFill>
                <a:latin typeface="Proxima Nova Bold"/>
                <a:ea typeface="Proxima Nova Bold"/>
                <a:cs typeface="Proxima Nova Bold"/>
                <a:sym typeface="Proxima Nova Bold"/>
              </a:rPr>
              <a:t> • Targetlemek:</a:t>
            </a:r>
            <a:r>
              <a:rPr lang="en-US" sz="2788">
                <a:solidFill>
                  <a:srgbClr val="1E2B51"/>
                </a:solidFill>
                <a:latin typeface="Proxima Nova"/>
                <a:ea typeface="Proxima Nova"/>
                <a:cs typeface="Proxima Nova"/>
                <a:sym typeface="Proxima Nova"/>
              </a:rPr>
              <a:t> Hedeflemek.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Fix etmek/Fixlemek: </a:t>
            </a:r>
            <a:r>
              <a:rPr lang="en-US" sz="2788">
                <a:solidFill>
                  <a:srgbClr val="1E2B51"/>
                </a:solidFill>
                <a:latin typeface="Proxima Nova"/>
                <a:ea typeface="Proxima Nova"/>
                <a:cs typeface="Proxima Nova"/>
                <a:sym typeface="Proxima Nova"/>
              </a:rPr>
              <a:t>Bir sorunu çözmek veya düzeltmek.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Ignore etmek/Ignorelamak: </a:t>
            </a:r>
            <a:r>
              <a:rPr lang="en-US" sz="2788">
                <a:solidFill>
                  <a:srgbClr val="1E2B51"/>
                </a:solidFill>
                <a:latin typeface="Proxima Nova"/>
                <a:ea typeface="Proxima Nova"/>
                <a:cs typeface="Proxima Nova"/>
                <a:sym typeface="Proxima Nova"/>
              </a:rPr>
              <a:t>Göz ardı 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Follow-up etmek:</a:t>
            </a:r>
            <a:r>
              <a:rPr lang="en-US" sz="2788">
                <a:solidFill>
                  <a:srgbClr val="1E2B51"/>
                </a:solidFill>
                <a:latin typeface="Proxima Nova"/>
                <a:ea typeface="Proxima Nova"/>
                <a:cs typeface="Proxima Nova"/>
                <a:sym typeface="Proxima Nova"/>
              </a:rPr>
              <a:t> Takip etmek veya izlemek.</a:t>
            </a:r>
          </a:p>
        </p:txBody>
      </p:sp>
      <p:sp>
        <p:nvSpPr>
          <p:cNvPr id="6" name="Freeform 6"/>
          <p:cNvSpPr/>
          <p:nvPr/>
        </p:nvSpPr>
        <p:spPr>
          <a:xfrm>
            <a:off x="11880173" y="2267418"/>
            <a:ext cx="1496367" cy="1496367"/>
          </a:xfrm>
          <a:custGeom>
            <a:avLst/>
            <a:gdLst/>
            <a:ahLst/>
            <a:cxnLst/>
            <a:rect l="l" t="t" r="r" b="b"/>
            <a:pathLst>
              <a:path w="1496367" h="1496367">
                <a:moveTo>
                  <a:pt x="0" y="0"/>
                </a:moveTo>
                <a:lnTo>
                  <a:pt x="1496367" y="0"/>
                </a:lnTo>
                <a:lnTo>
                  <a:pt x="1496367" y="1496367"/>
                </a:lnTo>
                <a:lnTo>
                  <a:pt x="0" y="1496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4893589" y="3193394"/>
            <a:ext cx="1321135" cy="1636081"/>
          </a:xfrm>
          <a:custGeom>
            <a:avLst/>
            <a:gdLst/>
            <a:ahLst/>
            <a:cxnLst/>
            <a:rect l="l" t="t" r="r" b="b"/>
            <a:pathLst>
              <a:path w="1321135" h="1636081">
                <a:moveTo>
                  <a:pt x="0" y="0"/>
                </a:moveTo>
                <a:lnTo>
                  <a:pt x="1321136" y="0"/>
                </a:lnTo>
                <a:lnTo>
                  <a:pt x="1321136" y="1636081"/>
                </a:lnTo>
                <a:lnTo>
                  <a:pt x="0" y="16360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Freeform 8"/>
          <p:cNvSpPr/>
          <p:nvPr/>
        </p:nvSpPr>
        <p:spPr>
          <a:xfrm>
            <a:off x="11975919" y="6046638"/>
            <a:ext cx="1341535" cy="1307387"/>
          </a:xfrm>
          <a:custGeom>
            <a:avLst/>
            <a:gdLst/>
            <a:ahLst/>
            <a:cxnLst/>
            <a:rect l="l" t="t" r="r" b="b"/>
            <a:pathLst>
              <a:path w="1341535" h="1307387">
                <a:moveTo>
                  <a:pt x="0" y="0"/>
                </a:moveTo>
                <a:lnTo>
                  <a:pt x="1341535" y="0"/>
                </a:lnTo>
                <a:lnTo>
                  <a:pt x="1341535" y="1307387"/>
                </a:lnTo>
                <a:lnTo>
                  <a:pt x="0" y="1307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9" name="Freeform 9"/>
          <p:cNvSpPr/>
          <p:nvPr/>
        </p:nvSpPr>
        <p:spPr>
          <a:xfrm>
            <a:off x="14785863" y="6046638"/>
            <a:ext cx="1431158" cy="1640295"/>
          </a:xfrm>
          <a:custGeom>
            <a:avLst/>
            <a:gdLst/>
            <a:ahLst/>
            <a:cxnLst/>
            <a:rect l="l" t="t" r="r" b="b"/>
            <a:pathLst>
              <a:path w="1431158" h="1640295">
                <a:moveTo>
                  <a:pt x="0" y="0"/>
                </a:moveTo>
                <a:lnTo>
                  <a:pt x="1431157" y="0"/>
                </a:lnTo>
                <a:lnTo>
                  <a:pt x="1431157" y="1640295"/>
                </a:lnTo>
                <a:lnTo>
                  <a:pt x="0" y="16402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İş ve Süreç Yönetimi Terimleri</a:t>
            </a:r>
          </a:p>
        </p:txBody>
      </p:sp>
      <p:sp>
        <p:nvSpPr>
          <p:cNvPr id="12" name="TextBox 12"/>
          <p:cNvSpPr txBox="1"/>
          <p:nvPr/>
        </p:nvSpPr>
        <p:spPr>
          <a:xfrm>
            <a:off x="12114812" y="4011435"/>
            <a:ext cx="1063749"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Start-up</a:t>
            </a:r>
          </a:p>
        </p:txBody>
      </p:sp>
      <p:sp>
        <p:nvSpPr>
          <p:cNvPr id="13" name="TextBox 13"/>
          <p:cNvSpPr txBox="1"/>
          <p:nvPr/>
        </p:nvSpPr>
        <p:spPr>
          <a:xfrm>
            <a:off x="14554200" y="4903023"/>
            <a:ext cx="1876667" cy="335092"/>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Focuslanmak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701868" y="7503562"/>
            <a:ext cx="1880741"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Engage olmak</a:t>
            </a:r>
          </a:p>
        </p:txBody>
      </p:sp>
      <p:sp>
        <p:nvSpPr>
          <p:cNvPr id="15" name="TextBox 15"/>
          <p:cNvSpPr txBox="1"/>
          <p:nvPr/>
        </p:nvSpPr>
        <p:spPr>
          <a:xfrm>
            <a:off x="14619226" y="7865512"/>
            <a:ext cx="1687574" cy="342900"/>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Pushlamak</a:t>
            </a:r>
            <a:endParaRPr lang="en-US" sz="2299" b="1" dirty="0">
              <a:solidFill>
                <a:srgbClr val="0C1B3A"/>
              </a:solidFill>
              <a:latin typeface="Proxima Nova Bold"/>
              <a:ea typeface="Proxima Nova Bold"/>
              <a:cs typeface="Proxima Nova Bold"/>
              <a:sym typeface="Proxima Nova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828678" y="2231916"/>
            <a:ext cx="1627119" cy="1627119"/>
          </a:xfrm>
          <a:custGeom>
            <a:avLst/>
            <a:gdLst/>
            <a:ahLst/>
            <a:cxnLst/>
            <a:rect l="l" t="t" r="r" b="b"/>
            <a:pathLst>
              <a:path w="1627119" h="1627119">
                <a:moveTo>
                  <a:pt x="0" y="0"/>
                </a:moveTo>
                <a:lnTo>
                  <a:pt x="1627120" y="0"/>
                </a:lnTo>
                <a:lnTo>
                  <a:pt x="1627120" y="1627119"/>
                </a:lnTo>
                <a:lnTo>
                  <a:pt x="0" y="1627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4744309" y="3169916"/>
            <a:ext cx="1621663" cy="1542607"/>
          </a:xfrm>
          <a:custGeom>
            <a:avLst/>
            <a:gdLst/>
            <a:ahLst/>
            <a:cxnLst/>
            <a:rect l="l" t="t" r="r" b="b"/>
            <a:pathLst>
              <a:path w="1621663" h="1542607">
                <a:moveTo>
                  <a:pt x="0" y="0"/>
                </a:moveTo>
                <a:lnTo>
                  <a:pt x="1621663" y="0"/>
                </a:lnTo>
                <a:lnTo>
                  <a:pt x="1621663" y="1542607"/>
                </a:lnTo>
                <a:lnTo>
                  <a:pt x="0" y="15426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1544975" y="6046638"/>
            <a:ext cx="2194526" cy="1281055"/>
          </a:xfrm>
          <a:custGeom>
            <a:avLst/>
            <a:gdLst/>
            <a:ahLst/>
            <a:cxnLst/>
            <a:rect l="l" t="t" r="r" b="b"/>
            <a:pathLst>
              <a:path w="2194526" h="1281055">
                <a:moveTo>
                  <a:pt x="0" y="0"/>
                </a:moveTo>
                <a:lnTo>
                  <a:pt x="2194526" y="0"/>
                </a:lnTo>
                <a:lnTo>
                  <a:pt x="2194526" y="1281054"/>
                </a:lnTo>
                <a:lnTo>
                  <a:pt x="0" y="12810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TextBox 8"/>
          <p:cNvSpPr txBox="1"/>
          <p:nvPr/>
        </p:nvSpPr>
        <p:spPr>
          <a:xfrm>
            <a:off x="1028700" y="1482346"/>
            <a:ext cx="9476854" cy="7443015"/>
          </a:xfrm>
          <a:prstGeom prst="rect">
            <a:avLst/>
          </a:prstGeom>
        </p:spPr>
        <p:txBody>
          <a:bodyPr lIns="0" tIns="0" rIns="0" bIns="0" rtlCol="0" anchor="t">
            <a:spAutoFit/>
          </a:bodyPr>
          <a:lstStyle/>
          <a:p>
            <a:pPr algn="l">
              <a:lnSpc>
                <a:spcPts val="5940"/>
              </a:lnSpc>
            </a:pPr>
            <a:r>
              <a:rPr lang="en-US" sz="2788" b="1">
                <a:solidFill>
                  <a:srgbClr val="1E2B51"/>
                </a:solidFill>
                <a:latin typeface="Proxima Nova Bold"/>
                <a:ea typeface="Proxima Nova Bold"/>
                <a:cs typeface="Proxima Nova Bold"/>
                <a:sym typeface="Proxima Nova Bold"/>
              </a:rPr>
              <a:t> • Budget: </a:t>
            </a:r>
            <a:r>
              <a:rPr lang="en-US" sz="2788">
                <a:solidFill>
                  <a:srgbClr val="1E2B51"/>
                </a:solidFill>
                <a:latin typeface="Proxima Nova"/>
                <a:ea typeface="Proxima Nova"/>
                <a:cs typeface="Proxima Nova"/>
                <a:sym typeface="Proxima Nova"/>
              </a:rPr>
              <a:t>Bütçe</a:t>
            </a:r>
          </a:p>
          <a:p>
            <a:pPr algn="l">
              <a:lnSpc>
                <a:spcPts val="5940"/>
              </a:lnSpc>
            </a:pPr>
            <a:r>
              <a:rPr lang="en-US" sz="2788" b="1">
                <a:solidFill>
                  <a:srgbClr val="1E2B51"/>
                </a:solidFill>
                <a:latin typeface="Proxima Nova Bold"/>
                <a:ea typeface="Proxima Nova Bold"/>
                <a:cs typeface="Proxima Nova Bold"/>
                <a:sym typeface="Proxima Nova Bold"/>
              </a:rPr>
              <a:t> • Charge etmek: </a:t>
            </a:r>
            <a:r>
              <a:rPr lang="en-US" sz="2788">
                <a:solidFill>
                  <a:srgbClr val="1E2B51"/>
                </a:solidFill>
                <a:latin typeface="Proxima Nova"/>
                <a:ea typeface="Proxima Nova"/>
                <a:cs typeface="Proxima Nova"/>
                <a:sym typeface="Proxima Nova"/>
              </a:rPr>
              <a:t>Masrafı tahsil etmek veya yansıtmak.</a:t>
            </a:r>
          </a:p>
          <a:p>
            <a:pPr algn="l">
              <a:lnSpc>
                <a:spcPts val="5940"/>
              </a:lnSpc>
            </a:pPr>
            <a:r>
              <a:rPr lang="en-US" sz="2788" b="1">
                <a:solidFill>
                  <a:srgbClr val="1E2B51"/>
                </a:solidFill>
                <a:latin typeface="Proxima Nova Bold"/>
                <a:ea typeface="Proxima Nova Bold"/>
                <a:cs typeface="Proxima Nova Bold"/>
                <a:sym typeface="Proxima Nova Bold"/>
              </a:rPr>
              <a:t> • Cost-cutting: </a:t>
            </a:r>
            <a:r>
              <a:rPr lang="en-US" sz="2788">
                <a:solidFill>
                  <a:srgbClr val="1E2B51"/>
                </a:solidFill>
                <a:latin typeface="Proxima Nova"/>
                <a:ea typeface="Proxima Nova"/>
                <a:cs typeface="Proxima Nova"/>
                <a:sym typeface="Proxima Nova"/>
              </a:rPr>
              <a:t>Maliyetleri düşürmek.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Onboard etmek:</a:t>
            </a:r>
            <a:r>
              <a:rPr lang="en-US" sz="2788">
                <a:solidFill>
                  <a:srgbClr val="1E2B51"/>
                </a:solidFill>
                <a:latin typeface="Proxima Nova"/>
                <a:ea typeface="Proxima Nova"/>
                <a:cs typeface="Proxima Nova"/>
                <a:sym typeface="Proxima Nova"/>
              </a:rPr>
              <a:t> Yeni çalışanı işe alıştırmak.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Offboard etmek:</a:t>
            </a:r>
            <a:r>
              <a:rPr lang="en-US" sz="2788">
                <a:solidFill>
                  <a:srgbClr val="1E2B51"/>
                </a:solidFill>
                <a:latin typeface="Proxima Nova"/>
                <a:ea typeface="Proxima Nova"/>
                <a:cs typeface="Proxima Nova"/>
                <a:sym typeface="Proxima Nova"/>
              </a:rPr>
              <a:t> Çalışanın işten ayrılma sürecini yönetmek.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Mobbing yapmak: </a:t>
            </a:r>
            <a:r>
              <a:rPr lang="en-US" sz="2788">
                <a:solidFill>
                  <a:srgbClr val="1E2B51"/>
                </a:solidFill>
                <a:latin typeface="Proxima Nova"/>
                <a:ea typeface="Proxima Nova"/>
                <a:cs typeface="Proxima Nova"/>
                <a:sym typeface="Proxima Nova"/>
              </a:rPr>
              <a:t>İş yerinde psikolojik baskı uygulamak.</a:t>
            </a:r>
          </a:p>
          <a:p>
            <a:pPr algn="l">
              <a:lnSpc>
                <a:spcPts val="5940"/>
              </a:lnSpc>
            </a:pPr>
            <a:r>
              <a:rPr lang="en-US" sz="2788" b="1">
                <a:solidFill>
                  <a:srgbClr val="1E2B51"/>
                </a:solidFill>
                <a:latin typeface="Proxima Nova Bold"/>
                <a:ea typeface="Proxima Nova Bold"/>
                <a:cs typeface="Proxima Nova Bold"/>
                <a:sym typeface="Proxima Nova Bold"/>
              </a:rPr>
              <a:t> • Promote etmek: </a:t>
            </a:r>
            <a:r>
              <a:rPr lang="en-US" sz="2788">
                <a:solidFill>
                  <a:srgbClr val="1E2B51"/>
                </a:solidFill>
                <a:latin typeface="Proxima Nova"/>
                <a:ea typeface="Proxima Nova"/>
                <a:cs typeface="Proxima Nova"/>
                <a:sym typeface="Proxima Nova"/>
              </a:rPr>
              <a:t>Terfi ettirmek veya tanıtımını yapmak.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Off day:</a:t>
            </a:r>
            <a:r>
              <a:rPr lang="en-US" sz="2788">
                <a:solidFill>
                  <a:srgbClr val="1E2B51"/>
                </a:solidFill>
                <a:latin typeface="Proxima Nova"/>
                <a:ea typeface="Proxima Nova"/>
                <a:cs typeface="Proxima Nova"/>
                <a:sym typeface="Proxima Nova"/>
              </a:rPr>
              <a:t> Tatil günü.</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Out of office: </a:t>
            </a:r>
            <a:r>
              <a:rPr lang="en-US" sz="2788">
                <a:solidFill>
                  <a:srgbClr val="1E2B51"/>
                </a:solidFill>
                <a:latin typeface="Proxima Nova"/>
                <a:ea typeface="Proxima Nova"/>
                <a:cs typeface="Proxima Nova"/>
                <a:sym typeface="Proxima Nova"/>
              </a:rPr>
              <a:t>Ofis dışında.</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Overload olmak:</a:t>
            </a:r>
            <a:r>
              <a:rPr lang="en-US" sz="2788">
                <a:solidFill>
                  <a:srgbClr val="1E2B51"/>
                </a:solidFill>
                <a:latin typeface="Proxima Nova"/>
                <a:ea typeface="Proxima Nova"/>
                <a:cs typeface="Proxima Nova"/>
                <a:sym typeface="Proxima Nova"/>
              </a:rPr>
              <a:t> Aşırı iş yükü altında olmak.</a:t>
            </a:r>
          </a:p>
        </p:txBody>
      </p:sp>
      <p:sp>
        <p:nvSpPr>
          <p:cNvPr id="9" name="Freeform 9"/>
          <p:cNvSpPr/>
          <p:nvPr/>
        </p:nvSpPr>
        <p:spPr>
          <a:xfrm>
            <a:off x="14834046" y="5877267"/>
            <a:ext cx="1359545" cy="1797745"/>
          </a:xfrm>
          <a:custGeom>
            <a:avLst/>
            <a:gdLst/>
            <a:ahLst/>
            <a:cxnLst/>
            <a:rect l="l" t="t" r="r" b="b"/>
            <a:pathLst>
              <a:path w="1359545" h="1797745">
                <a:moveTo>
                  <a:pt x="0" y="0"/>
                </a:moveTo>
                <a:lnTo>
                  <a:pt x="1359545" y="0"/>
                </a:lnTo>
                <a:lnTo>
                  <a:pt x="1359545" y="1797745"/>
                </a:lnTo>
                <a:lnTo>
                  <a:pt x="0" y="1797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İş ve Süreç Yönetimi Terimleri</a:t>
            </a:r>
          </a:p>
        </p:txBody>
      </p:sp>
      <p:sp>
        <p:nvSpPr>
          <p:cNvPr id="12" name="TextBox 12"/>
          <p:cNvSpPr txBox="1"/>
          <p:nvPr/>
        </p:nvSpPr>
        <p:spPr>
          <a:xfrm>
            <a:off x="11958402" y="3968737"/>
            <a:ext cx="1300398"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Budget</a:t>
            </a:r>
          </a:p>
        </p:txBody>
      </p:sp>
      <p:sp>
        <p:nvSpPr>
          <p:cNvPr id="13" name="TextBox 13"/>
          <p:cNvSpPr txBox="1"/>
          <p:nvPr/>
        </p:nvSpPr>
        <p:spPr>
          <a:xfrm>
            <a:off x="14744309" y="4903023"/>
            <a:ext cx="1619696"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Cost-cutting</a:t>
            </a:r>
          </a:p>
        </p:txBody>
      </p:sp>
      <p:sp>
        <p:nvSpPr>
          <p:cNvPr id="14" name="TextBox 14"/>
          <p:cNvSpPr txBox="1"/>
          <p:nvPr/>
        </p:nvSpPr>
        <p:spPr>
          <a:xfrm>
            <a:off x="11608590" y="7503562"/>
            <a:ext cx="2067297"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Onboard etmek</a:t>
            </a:r>
          </a:p>
        </p:txBody>
      </p:sp>
      <p:sp>
        <p:nvSpPr>
          <p:cNvPr id="15" name="TextBox 15"/>
          <p:cNvSpPr txBox="1"/>
          <p:nvPr/>
        </p:nvSpPr>
        <p:spPr>
          <a:xfrm>
            <a:off x="14468487" y="7865512"/>
            <a:ext cx="2090663"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Overload olmak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9BF62CF3-C9F7-BEEB-C4C7-7E047AD78C48}"/>
              </a:ext>
            </a:extLst>
          </p:cNvPr>
          <p:cNvGraphicFramePr>
            <a:graphicFrameLocks noChangeAspect="1"/>
          </p:cNvGraphicFramePr>
          <p:nvPr>
            <p:custDataLst>
              <p:tags r:id="rId1"/>
            </p:custDataLst>
            <p:extLst>
              <p:ext uri="{D42A27DB-BD31-4B8C-83A1-F6EECF244321}">
                <p14:modId xmlns:p14="http://schemas.microsoft.com/office/powerpoint/2010/main" val="41052915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7A3E8564-ACE4-F2C4-BCDF-3B4813EAC34C}"/>
              </a:ext>
            </a:extLst>
          </p:cNvPr>
          <p:cNvSpPr>
            <a:spLocks noGrp="1"/>
          </p:cNvSpPr>
          <p:nvPr>
            <p:ph type="title"/>
          </p:nvPr>
        </p:nvSpPr>
        <p:spPr/>
        <p:txBody>
          <a:bodyPr vert="horz"/>
          <a:lstStyle/>
          <a:p>
            <a:r>
              <a:rPr lang="tr-TR" dirty="0"/>
              <a:t>Akademi</a:t>
            </a:r>
          </a:p>
        </p:txBody>
      </p:sp>
      <p:sp>
        <p:nvSpPr>
          <p:cNvPr id="25" name="Google Shape;133;p6">
            <a:extLst>
              <a:ext uri="{FF2B5EF4-FFF2-40B4-BE49-F238E27FC236}">
                <a16:creationId xmlns:a16="http://schemas.microsoft.com/office/drawing/2014/main" id="{70EC5290-1A9E-0A88-357D-0B8BA2520DDB}"/>
              </a:ext>
            </a:extLst>
          </p:cNvPr>
          <p:cNvSpPr/>
          <p:nvPr/>
        </p:nvSpPr>
        <p:spPr>
          <a:xfrm>
            <a:off x="9108352" y="2876451"/>
            <a:ext cx="1166700" cy="266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Rektör</a:t>
            </a:r>
            <a:endParaRPr sz="1200" dirty="0"/>
          </a:p>
        </p:txBody>
      </p:sp>
      <p:sp>
        <p:nvSpPr>
          <p:cNvPr id="7" name="Google Shape;134;p6">
            <a:extLst>
              <a:ext uri="{FF2B5EF4-FFF2-40B4-BE49-F238E27FC236}">
                <a16:creationId xmlns:a16="http://schemas.microsoft.com/office/drawing/2014/main" id="{7EE244C5-E980-5AB6-BC80-2F2C67E59AEB}"/>
              </a:ext>
            </a:extLst>
          </p:cNvPr>
          <p:cNvSpPr/>
          <p:nvPr/>
        </p:nvSpPr>
        <p:spPr>
          <a:xfrm>
            <a:off x="9372600" y="225691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135;p6">
            <a:extLst>
              <a:ext uri="{FF2B5EF4-FFF2-40B4-BE49-F238E27FC236}">
                <a16:creationId xmlns:a16="http://schemas.microsoft.com/office/drawing/2014/main" id="{F30264ED-E890-4323-87CF-FDA89D7974A0}"/>
              </a:ext>
            </a:extLst>
          </p:cNvPr>
          <p:cNvSpPr/>
          <p:nvPr/>
        </p:nvSpPr>
        <p:spPr>
          <a:xfrm>
            <a:off x="9997350" y="2358606"/>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Rektör, üniversitenin en üst düzey yöneticisi olup, akademik, idari ve mali işlerin yürütülmesinden sorumludur.</a:t>
            </a:r>
            <a:endParaRPr dirty="0"/>
          </a:p>
        </p:txBody>
      </p:sp>
      <p:pic>
        <p:nvPicPr>
          <p:cNvPr id="23" name="Google Shape;138;p6" descr="Confused person">
            <a:extLst>
              <a:ext uri="{FF2B5EF4-FFF2-40B4-BE49-F238E27FC236}">
                <a16:creationId xmlns:a16="http://schemas.microsoft.com/office/drawing/2014/main" id="{62FCCF75-DD60-4F87-BB61-27351D7C13AF}"/>
              </a:ext>
            </a:extLst>
          </p:cNvPr>
          <p:cNvPicPr preferRelativeResize="0"/>
          <p:nvPr/>
        </p:nvPicPr>
        <p:blipFill rotWithShape="1">
          <a:blip r:embed="rId5">
            <a:alphaModFix/>
          </a:blip>
          <a:srcRect/>
          <a:stretch/>
        </p:blipFill>
        <p:spPr>
          <a:xfrm>
            <a:off x="13610344" y="5418399"/>
            <a:ext cx="540000" cy="540000"/>
          </a:xfrm>
          <a:prstGeom prst="rect">
            <a:avLst/>
          </a:prstGeom>
          <a:noFill/>
          <a:ln>
            <a:noFill/>
          </a:ln>
        </p:spPr>
      </p:pic>
      <p:sp>
        <p:nvSpPr>
          <p:cNvPr id="10" name="Google Shape;139;p6">
            <a:extLst>
              <a:ext uri="{FF2B5EF4-FFF2-40B4-BE49-F238E27FC236}">
                <a16:creationId xmlns:a16="http://schemas.microsoft.com/office/drawing/2014/main" id="{6B97D50C-C9D9-327F-B22E-A7BFBB0EA25D}"/>
              </a:ext>
            </a:extLst>
          </p:cNvPr>
          <p:cNvSpPr/>
          <p:nvPr/>
        </p:nvSpPr>
        <p:spPr>
          <a:xfrm>
            <a:off x="9372600" y="3303132"/>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 name="Google Shape;141;p6">
            <a:extLst>
              <a:ext uri="{FF2B5EF4-FFF2-40B4-BE49-F238E27FC236}">
                <a16:creationId xmlns:a16="http://schemas.microsoft.com/office/drawing/2014/main" id="{6CAC3B6E-38B3-EEC2-4F6C-63D3237324CC}"/>
              </a:ext>
            </a:extLst>
          </p:cNvPr>
          <p:cNvGrpSpPr/>
          <p:nvPr/>
        </p:nvGrpSpPr>
        <p:grpSpPr>
          <a:xfrm>
            <a:off x="13432926" y="2284644"/>
            <a:ext cx="880644" cy="810711"/>
            <a:chOff x="3753701" y="4114107"/>
            <a:chExt cx="880644" cy="810711"/>
          </a:xfrm>
        </p:grpSpPr>
        <p:sp>
          <p:nvSpPr>
            <p:cNvPr id="20" name="Google Shape;142;p6">
              <a:extLst>
                <a:ext uri="{FF2B5EF4-FFF2-40B4-BE49-F238E27FC236}">
                  <a16:creationId xmlns:a16="http://schemas.microsoft.com/office/drawing/2014/main" id="{0B14BD7A-2EE0-86B1-2430-47F3755F721B}"/>
                </a:ext>
              </a:extLst>
            </p:cNvPr>
            <p:cNvSpPr/>
            <p:nvPr/>
          </p:nvSpPr>
          <p:spPr>
            <a:xfrm>
              <a:off x="3753701" y="4616878"/>
              <a:ext cx="880644" cy="30794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Rektör Yardımcıları</a:t>
              </a:r>
              <a:endParaRPr sz="1200" dirty="0"/>
            </a:p>
          </p:txBody>
        </p:sp>
        <p:pic>
          <p:nvPicPr>
            <p:cNvPr id="21" name="Google Shape;143;p6" descr="Meeting">
              <a:extLst>
                <a:ext uri="{FF2B5EF4-FFF2-40B4-BE49-F238E27FC236}">
                  <a16:creationId xmlns:a16="http://schemas.microsoft.com/office/drawing/2014/main" id="{614ECE08-A808-B527-FF22-B842AFD1B4CA}"/>
                </a:ext>
              </a:extLst>
            </p:cNvPr>
            <p:cNvPicPr preferRelativeResize="0"/>
            <p:nvPr/>
          </p:nvPicPr>
          <p:blipFill rotWithShape="1">
            <a:blip r:embed="rId6">
              <a:alphaModFix/>
            </a:blip>
            <a:srcRect/>
            <a:stretch/>
          </p:blipFill>
          <p:spPr>
            <a:xfrm>
              <a:off x="3931119" y="4114107"/>
              <a:ext cx="540000" cy="540000"/>
            </a:xfrm>
            <a:prstGeom prst="rect">
              <a:avLst/>
            </a:prstGeom>
            <a:noFill/>
            <a:ln>
              <a:noFill/>
            </a:ln>
          </p:spPr>
        </p:pic>
      </p:grpSp>
      <p:sp>
        <p:nvSpPr>
          <p:cNvPr id="26" name="Google Shape;152;p6">
            <a:extLst>
              <a:ext uri="{FF2B5EF4-FFF2-40B4-BE49-F238E27FC236}">
                <a16:creationId xmlns:a16="http://schemas.microsoft.com/office/drawing/2014/main" id="{9D1E2D24-994D-D307-6E4F-6229C2B237EE}"/>
              </a:ext>
            </a:extLst>
          </p:cNvPr>
          <p:cNvSpPr/>
          <p:nvPr/>
        </p:nvSpPr>
        <p:spPr>
          <a:xfrm>
            <a:off x="9296400" y="2123206"/>
            <a:ext cx="8052597" cy="6449294"/>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53;p6">
            <a:extLst>
              <a:ext uri="{FF2B5EF4-FFF2-40B4-BE49-F238E27FC236}">
                <a16:creationId xmlns:a16="http://schemas.microsoft.com/office/drawing/2014/main" id="{712B0652-233B-6228-510D-5D33B7DB019C}"/>
              </a:ext>
            </a:extLst>
          </p:cNvPr>
          <p:cNvSpPr/>
          <p:nvPr/>
        </p:nvSpPr>
        <p:spPr>
          <a:xfrm>
            <a:off x="9372600" y="1877064"/>
            <a:ext cx="7901211" cy="349071"/>
          </a:xfrm>
          <a:prstGeom prst="rect">
            <a:avLst/>
          </a:prstGeom>
          <a:solidFill>
            <a:srgbClr val="172C5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tr-TR" sz="1600" dirty="0">
                <a:solidFill>
                  <a:schemeClr val="lt1"/>
                </a:solidFill>
                <a:ea typeface="Calibri"/>
                <a:cs typeface="Calibri"/>
                <a:sym typeface="Calibri"/>
              </a:rPr>
              <a:t>Akademideki Roller</a:t>
            </a:r>
            <a:endParaRPr sz="2800" dirty="0"/>
          </a:p>
        </p:txBody>
      </p:sp>
      <p:sp>
        <p:nvSpPr>
          <p:cNvPr id="31" name="Google Shape;135;p6">
            <a:extLst>
              <a:ext uri="{FF2B5EF4-FFF2-40B4-BE49-F238E27FC236}">
                <a16:creationId xmlns:a16="http://schemas.microsoft.com/office/drawing/2014/main" id="{C4DC8F02-61C8-A6FC-5CE9-AC555A281408}"/>
              </a:ext>
            </a:extLst>
          </p:cNvPr>
          <p:cNvSpPr/>
          <p:nvPr/>
        </p:nvSpPr>
        <p:spPr>
          <a:xfrm>
            <a:off x="598687" y="1688535"/>
            <a:ext cx="8203478" cy="732615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b="1" dirty="0">
                <a:solidFill>
                  <a:schemeClr val="dk1"/>
                </a:solidFill>
                <a:latin typeface="Calibri"/>
                <a:ea typeface="Calibri"/>
                <a:cs typeface="Calibri"/>
                <a:sym typeface="Calibri"/>
              </a:rPr>
              <a:t>Temel Amaç:</a:t>
            </a:r>
            <a:endParaRPr lang="tr-TR" dirty="0">
              <a:solidFill>
                <a:schemeClr val="dk1"/>
              </a:solidFill>
              <a:latin typeface="Calibri"/>
              <a:ea typeface="Calibri"/>
              <a:cs typeface="Calibri"/>
              <a:sym typeface="Calibri"/>
            </a:endParaRP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Bilgi edinme sürecini desteklemek</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Akademik bilgi üretimini teşvik etmek</a:t>
            </a:r>
          </a:p>
          <a:p>
            <a:pPr marL="0" marR="0" lvl="0" indent="0" algn="l" rtl="0">
              <a:lnSpc>
                <a:spcPct val="90000"/>
              </a:lnSpc>
              <a:spcBef>
                <a:spcPts val="0"/>
              </a:spcBef>
              <a:spcAft>
                <a:spcPts val="0"/>
              </a:spcAft>
              <a:buNone/>
            </a:pPr>
            <a:r>
              <a:rPr lang="tr-TR" b="1" dirty="0">
                <a:solidFill>
                  <a:schemeClr val="dk1"/>
                </a:solidFill>
                <a:latin typeface="Calibri"/>
                <a:ea typeface="Calibri"/>
                <a:cs typeface="Calibri"/>
                <a:sym typeface="Calibri"/>
              </a:rPr>
              <a:t>Ana Faaliyetler:</a:t>
            </a:r>
            <a:endParaRPr lang="tr-TR" dirty="0">
              <a:solidFill>
                <a:schemeClr val="dk1"/>
              </a:solidFill>
              <a:latin typeface="Calibri"/>
              <a:ea typeface="Calibri"/>
              <a:cs typeface="Calibri"/>
              <a:sym typeface="Calibri"/>
            </a:endParaRP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Derslerle teorik ve pratik bilgi sunumu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Yeni bilgi üretimini sağlayan araştırmalar</a:t>
            </a:r>
          </a:p>
          <a:p>
            <a:pPr marR="0" lvl="0" algn="l" rtl="0">
              <a:lnSpc>
                <a:spcPct val="90000"/>
              </a:lnSpc>
              <a:spcBef>
                <a:spcPts val="0"/>
              </a:spcBef>
              <a:spcAft>
                <a:spcPts val="0"/>
              </a:spcAft>
            </a:pPr>
            <a:endParaRPr lang="tr-TR" dirty="0">
              <a:solidFill>
                <a:schemeClr val="dk1"/>
              </a:solidFill>
              <a:latin typeface="Calibri"/>
              <a:ea typeface="Calibri"/>
              <a:cs typeface="Calibri"/>
              <a:sym typeface="Calibri"/>
            </a:endParaRPr>
          </a:p>
          <a:p>
            <a:pPr marR="0" lvl="0" algn="l" rtl="0">
              <a:lnSpc>
                <a:spcPct val="90000"/>
              </a:lnSpc>
              <a:spcBef>
                <a:spcPts val="0"/>
              </a:spcBef>
              <a:spcAft>
                <a:spcPts val="0"/>
              </a:spcAft>
            </a:pPr>
            <a:r>
              <a:rPr lang="tr-TR" b="1" dirty="0">
                <a:solidFill>
                  <a:schemeClr val="dk1"/>
                </a:solidFill>
                <a:latin typeface="Calibri"/>
                <a:ea typeface="Calibri"/>
                <a:cs typeface="Calibri"/>
                <a:sym typeface="Calibri"/>
              </a:rPr>
              <a:t>Enstitü: </a:t>
            </a:r>
            <a:r>
              <a:rPr lang="tr-TR" dirty="0">
                <a:solidFill>
                  <a:schemeClr val="dk1"/>
                </a:solidFill>
                <a:latin typeface="Calibri"/>
                <a:ea typeface="Calibri"/>
                <a:cs typeface="Calibri"/>
                <a:sym typeface="Calibri"/>
              </a:rPr>
              <a:t>Lisansüstü eğitim ve araştırma merkezi</a:t>
            </a:r>
          </a:p>
          <a:p>
            <a:pPr marR="0" lvl="0" algn="l" rtl="0">
              <a:lnSpc>
                <a:spcPct val="90000"/>
              </a:lnSpc>
              <a:spcBef>
                <a:spcPts val="0"/>
              </a:spcBef>
              <a:spcAft>
                <a:spcPts val="0"/>
              </a:spcAft>
            </a:pPr>
            <a:r>
              <a:rPr lang="tr-TR" b="1" dirty="0">
                <a:solidFill>
                  <a:schemeClr val="dk1"/>
                </a:solidFill>
                <a:latin typeface="Calibri"/>
                <a:ea typeface="Calibri"/>
                <a:cs typeface="Calibri"/>
                <a:sym typeface="Calibri"/>
              </a:rPr>
              <a:t>Fakülte: </a:t>
            </a:r>
            <a:r>
              <a:rPr lang="tr-TR" dirty="0">
                <a:solidFill>
                  <a:schemeClr val="dk1"/>
                </a:solidFill>
                <a:latin typeface="Calibri"/>
                <a:ea typeface="Calibri"/>
                <a:cs typeface="Calibri"/>
                <a:sym typeface="Calibri"/>
              </a:rPr>
              <a:t>Üniversitede benzer disiplinlerdeki bölümleri barındıran ana birim</a:t>
            </a:r>
          </a:p>
          <a:p>
            <a:pPr marR="0" lvl="0" algn="l" rtl="0">
              <a:lnSpc>
                <a:spcPct val="90000"/>
              </a:lnSpc>
              <a:spcBef>
                <a:spcPts val="0"/>
              </a:spcBef>
              <a:spcAft>
                <a:spcPts val="0"/>
              </a:spcAft>
            </a:pPr>
            <a:r>
              <a:rPr lang="tr-TR" b="1" dirty="0">
                <a:solidFill>
                  <a:schemeClr val="dk1"/>
                </a:solidFill>
                <a:latin typeface="Calibri"/>
                <a:ea typeface="Calibri"/>
                <a:cs typeface="Calibri"/>
                <a:sym typeface="Calibri"/>
              </a:rPr>
              <a:t>Bölüm: </a:t>
            </a:r>
            <a:r>
              <a:rPr lang="tr-TR" dirty="0">
                <a:solidFill>
                  <a:schemeClr val="dk1"/>
                </a:solidFill>
                <a:latin typeface="Calibri"/>
                <a:ea typeface="Calibri"/>
                <a:cs typeface="Calibri"/>
                <a:sym typeface="Calibri"/>
              </a:rPr>
              <a:t>Belirli bir alanda uzmanlaşmış eğitim ve araştırma birimi</a:t>
            </a:r>
            <a:endParaRPr lang="tr-TR" b="1"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lang="tr-TR"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lang="tr-TR"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tr-TR" dirty="0">
                <a:solidFill>
                  <a:schemeClr val="dk1"/>
                </a:solidFill>
                <a:latin typeface="Calibri"/>
                <a:ea typeface="Calibri"/>
                <a:cs typeface="Calibri"/>
                <a:sym typeface="Calibri"/>
              </a:rPr>
              <a:t>   2024 yılı Bilgisayar Mühendisliği bölümü taban puanlarına göre sırasıyla Türkiye’deki en iyi 10 üniversite:</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Koç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Bilkent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Orta Doğu Teknik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Boğaziçi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İstanbul Teknik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TOBB Ekonomi ve Teknoloji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Özyeğin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Galatasaray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Hacettepe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Yeditepe Üniversitesi (Burslu)</a:t>
            </a:r>
          </a:p>
        </p:txBody>
      </p:sp>
      <p:sp>
        <p:nvSpPr>
          <p:cNvPr id="1024" name="Google Shape;139;p6">
            <a:extLst>
              <a:ext uri="{FF2B5EF4-FFF2-40B4-BE49-F238E27FC236}">
                <a16:creationId xmlns:a16="http://schemas.microsoft.com/office/drawing/2014/main" id="{7FF15566-C517-7ECA-D427-546314BEFA2B}"/>
              </a:ext>
            </a:extLst>
          </p:cNvPr>
          <p:cNvSpPr/>
          <p:nvPr/>
        </p:nvSpPr>
        <p:spPr>
          <a:xfrm>
            <a:off x="13463811" y="225691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5" name="Google Shape;139;p6">
            <a:extLst>
              <a:ext uri="{FF2B5EF4-FFF2-40B4-BE49-F238E27FC236}">
                <a16:creationId xmlns:a16="http://schemas.microsoft.com/office/drawing/2014/main" id="{E15B7506-0F4F-6FB1-6277-C51970E30118}"/>
              </a:ext>
            </a:extLst>
          </p:cNvPr>
          <p:cNvSpPr/>
          <p:nvPr/>
        </p:nvSpPr>
        <p:spPr>
          <a:xfrm>
            <a:off x="13463811" y="329569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39;p6">
            <a:extLst>
              <a:ext uri="{FF2B5EF4-FFF2-40B4-BE49-F238E27FC236}">
                <a16:creationId xmlns:a16="http://schemas.microsoft.com/office/drawing/2014/main" id="{FA7217B0-065A-2BD4-A119-125F70FD94DA}"/>
              </a:ext>
            </a:extLst>
          </p:cNvPr>
          <p:cNvSpPr/>
          <p:nvPr/>
        </p:nvSpPr>
        <p:spPr>
          <a:xfrm>
            <a:off x="9372600" y="4344912"/>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39;p6">
            <a:extLst>
              <a:ext uri="{FF2B5EF4-FFF2-40B4-BE49-F238E27FC236}">
                <a16:creationId xmlns:a16="http://schemas.microsoft.com/office/drawing/2014/main" id="{873C282F-165D-C4B8-D078-003C08F8621D}"/>
              </a:ext>
            </a:extLst>
          </p:cNvPr>
          <p:cNvSpPr/>
          <p:nvPr/>
        </p:nvSpPr>
        <p:spPr>
          <a:xfrm>
            <a:off x="13463811" y="433747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6" name="Google Shape;139;p6">
            <a:extLst>
              <a:ext uri="{FF2B5EF4-FFF2-40B4-BE49-F238E27FC236}">
                <a16:creationId xmlns:a16="http://schemas.microsoft.com/office/drawing/2014/main" id="{2F0F8499-9D3C-1B28-C221-F060B8ACC6C0}"/>
              </a:ext>
            </a:extLst>
          </p:cNvPr>
          <p:cNvSpPr/>
          <p:nvPr/>
        </p:nvSpPr>
        <p:spPr>
          <a:xfrm>
            <a:off x="9372600" y="5412541"/>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7" name="Google Shape;139;p6">
            <a:extLst>
              <a:ext uri="{FF2B5EF4-FFF2-40B4-BE49-F238E27FC236}">
                <a16:creationId xmlns:a16="http://schemas.microsoft.com/office/drawing/2014/main" id="{1FD016E3-80BF-7F9C-3D71-6B3C4A1D6ACC}"/>
              </a:ext>
            </a:extLst>
          </p:cNvPr>
          <p:cNvSpPr/>
          <p:nvPr/>
        </p:nvSpPr>
        <p:spPr>
          <a:xfrm>
            <a:off x="13463811" y="5405107"/>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8" name="Google Shape;139;p6">
            <a:extLst>
              <a:ext uri="{FF2B5EF4-FFF2-40B4-BE49-F238E27FC236}">
                <a16:creationId xmlns:a16="http://schemas.microsoft.com/office/drawing/2014/main" id="{D5772569-C9CF-10B7-1D7C-23B03319FE66}"/>
              </a:ext>
            </a:extLst>
          </p:cNvPr>
          <p:cNvSpPr/>
          <p:nvPr/>
        </p:nvSpPr>
        <p:spPr>
          <a:xfrm>
            <a:off x="9372600" y="6465124"/>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39;p6">
            <a:extLst>
              <a:ext uri="{FF2B5EF4-FFF2-40B4-BE49-F238E27FC236}">
                <a16:creationId xmlns:a16="http://schemas.microsoft.com/office/drawing/2014/main" id="{912EEEA2-4F71-C73E-2E62-DCAF6244C123}"/>
              </a:ext>
            </a:extLst>
          </p:cNvPr>
          <p:cNvSpPr/>
          <p:nvPr/>
        </p:nvSpPr>
        <p:spPr>
          <a:xfrm>
            <a:off x="13463811" y="6457690"/>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39;p6">
            <a:extLst>
              <a:ext uri="{FF2B5EF4-FFF2-40B4-BE49-F238E27FC236}">
                <a16:creationId xmlns:a16="http://schemas.microsoft.com/office/drawing/2014/main" id="{E247ECFB-882B-B247-A803-C11CD25B8BB0}"/>
              </a:ext>
            </a:extLst>
          </p:cNvPr>
          <p:cNvSpPr/>
          <p:nvPr/>
        </p:nvSpPr>
        <p:spPr>
          <a:xfrm>
            <a:off x="9385300" y="7519323"/>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39;p6">
            <a:extLst>
              <a:ext uri="{FF2B5EF4-FFF2-40B4-BE49-F238E27FC236}">
                <a16:creationId xmlns:a16="http://schemas.microsoft.com/office/drawing/2014/main" id="{550A6E1D-5173-3866-0E52-78AA947664C9}"/>
              </a:ext>
            </a:extLst>
          </p:cNvPr>
          <p:cNvSpPr/>
          <p:nvPr/>
        </p:nvSpPr>
        <p:spPr>
          <a:xfrm>
            <a:off x="13476511" y="7511889"/>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37;p6">
            <a:extLst>
              <a:ext uri="{FF2B5EF4-FFF2-40B4-BE49-F238E27FC236}">
                <a16:creationId xmlns:a16="http://schemas.microsoft.com/office/drawing/2014/main" id="{EC0102BF-5EFD-8C3D-B0C0-82759E40BAC1}"/>
              </a:ext>
            </a:extLst>
          </p:cNvPr>
          <p:cNvSpPr/>
          <p:nvPr/>
        </p:nvSpPr>
        <p:spPr>
          <a:xfrm>
            <a:off x="9396355" y="3911340"/>
            <a:ext cx="600994" cy="25965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Dekan</a:t>
            </a:r>
            <a:endParaRPr sz="1200" dirty="0"/>
          </a:p>
        </p:txBody>
      </p:sp>
      <p:pic>
        <p:nvPicPr>
          <p:cNvPr id="1046" name="Grafik 1045" descr="Mezuniyet kepi">
            <a:extLst>
              <a:ext uri="{FF2B5EF4-FFF2-40B4-BE49-F238E27FC236}">
                <a16:creationId xmlns:a16="http://schemas.microsoft.com/office/drawing/2014/main" id="{2AB2B8EC-C1FD-0128-D241-BA7915FA0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7350" y="4411324"/>
            <a:ext cx="540000" cy="540000"/>
          </a:xfrm>
          <a:prstGeom prst="rect">
            <a:avLst/>
          </a:prstGeom>
        </p:spPr>
      </p:pic>
      <p:sp>
        <p:nvSpPr>
          <p:cNvPr id="1047" name="Google Shape;135;p6">
            <a:extLst>
              <a:ext uri="{FF2B5EF4-FFF2-40B4-BE49-F238E27FC236}">
                <a16:creationId xmlns:a16="http://schemas.microsoft.com/office/drawing/2014/main" id="{9D1673DA-8DB2-9AFD-4D14-79A3850B02B1}"/>
              </a:ext>
            </a:extLst>
          </p:cNvPr>
          <p:cNvSpPr/>
          <p:nvPr/>
        </p:nvSpPr>
        <p:spPr>
          <a:xfrm>
            <a:off x="14278103" y="236485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Rektör Yardımcıları, rektörün belirlediği görev alanlarında üniversitenin akademik ve idari işlerini desteklemek ve yönetmekle sorumlu olan üst düzey yöneticilerdir.</a:t>
            </a:r>
            <a:endParaRPr dirty="0"/>
          </a:p>
        </p:txBody>
      </p:sp>
      <p:sp>
        <p:nvSpPr>
          <p:cNvPr id="1048" name="Google Shape;135;p6">
            <a:extLst>
              <a:ext uri="{FF2B5EF4-FFF2-40B4-BE49-F238E27FC236}">
                <a16:creationId xmlns:a16="http://schemas.microsoft.com/office/drawing/2014/main" id="{A6313AA6-34A1-33DE-826E-BEF9E9323FB7}"/>
              </a:ext>
            </a:extLst>
          </p:cNvPr>
          <p:cNvSpPr/>
          <p:nvPr/>
        </p:nvSpPr>
        <p:spPr>
          <a:xfrm>
            <a:off x="9997350" y="3374622"/>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Dekan, bir fakültenin akademik ve idari işlerini yöneten, koordinasyonu sağlayan, aynı zamanda fakülteyi üniversite yönetiminde temsil eden en üst düzey yöneticidir.</a:t>
            </a:r>
            <a:endParaRPr dirty="0"/>
          </a:p>
        </p:txBody>
      </p:sp>
      <p:pic>
        <p:nvPicPr>
          <p:cNvPr id="1052" name="Grafik 1051" descr="Ofis çalışanı">
            <a:extLst>
              <a:ext uri="{FF2B5EF4-FFF2-40B4-BE49-F238E27FC236}">
                <a16:creationId xmlns:a16="http://schemas.microsoft.com/office/drawing/2014/main" id="{D51260C2-36A2-6FF7-82B2-DDA2C56D4E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47391" y="7550529"/>
            <a:ext cx="540000" cy="540000"/>
          </a:xfrm>
          <a:prstGeom prst="rect">
            <a:avLst/>
          </a:prstGeom>
        </p:spPr>
      </p:pic>
      <p:pic>
        <p:nvPicPr>
          <p:cNvPr id="40" name="Grafik 39" descr="Öğretim üyesi">
            <a:extLst>
              <a:ext uri="{FF2B5EF4-FFF2-40B4-BE49-F238E27FC236}">
                <a16:creationId xmlns:a16="http://schemas.microsoft.com/office/drawing/2014/main" id="{921A55CD-02DC-DE5D-EBB4-792A084926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0402" y="2351114"/>
            <a:ext cx="539999" cy="539999"/>
          </a:xfrm>
          <a:prstGeom prst="rect">
            <a:avLst/>
          </a:prstGeom>
        </p:spPr>
      </p:pic>
      <p:grpSp>
        <p:nvGrpSpPr>
          <p:cNvPr id="3" name="Google Shape;141;p6">
            <a:extLst>
              <a:ext uri="{FF2B5EF4-FFF2-40B4-BE49-F238E27FC236}">
                <a16:creationId xmlns:a16="http://schemas.microsoft.com/office/drawing/2014/main" id="{863D3859-5EDF-434C-C9F3-8F557B51685E}"/>
              </a:ext>
            </a:extLst>
          </p:cNvPr>
          <p:cNvGrpSpPr/>
          <p:nvPr/>
        </p:nvGrpSpPr>
        <p:grpSpPr>
          <a:xfrm>
            <a:off x="13358548" y="3331681"/>
            <a:ext cx="1042080" cy="806553"/>
            <a:chOff x="3665176" y="4114107"/>
            <a:chExt cx="1042080" cy="806553"/>
          </a:xfrm>
        </p:grpSpPr>
        <p:sp>
          <p:nvSpPr>
            <p:cNvPr id="4" name="Google Shape;142;p6">
              <a:extLst>
                <a:ext uri="{FF2B5EF4-FFF2-40B4-BE49-F238E27FC236}">
                  <a16:creationId xmlns:a16="http://schemas.microsoft.com/office/drawing/2014/main" id="{7D3F0669-00C9-AE3E-0A1B-81AEF40A068B}"/>
                </a:ext>
              </a:extLst>
            </p:cNvPr>
            <p:cNvSpPr/>
            <p:nvPr/>
          </p:nvSpPr>
          <p:spPr>
            <a:xfrm>
              <a:off x="3665176" y="4643568"/>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Dekan Yardımcıları</a:t>
              </a:r>
              <a:endParaRPr sz="1200" dirty="0"/>
            </a:p>
          </p:txBody>
        </p:sp>
        <p:pic>
          <p:nvPicPr>
            <p:cNvPr id="5" name="Google Shape;143;p6" descr="Meeting">
              <a:extLst>
                <a:ext uri="{FF2B5EF4-FFF2-40B4-BE49-F238E27FC236}">
                  <a16:creationId xmlns:a16="http://schemas.microsoft.com/office/drawing/2014/main" id="{D3CDB0C7-C23B-D9C2-4C57-12D7C9B40C19}"/>
                </a:ext>
              </a:extLst>
            </p:cNvPr>
            <p:cNvPicPr preferRelativeResize="0"/>
            <p:nvPr/>
          </p:nvPicPr>
          <p:blipFill rotWithShape="1">
            <a:blip r:embed="rId6">
              <a:alphaModFix/>
            </a:blip>
            <a:srcRect/>
            <a:stretch/>
          </p:blipFill>
          <p:spPr>
            <a:xfrm>
              <a:off x="3931119" y="4114107"/>
              <a:ext cx="540000" cy="540000"/>
            </a:xfrm>
            <a:prstGeom prst="rect">
              <a:avLst/>
            </a:prstGeom>
            <a:noFill/>
            <a:ln>
              <a:noFill/>
            </a:ln>
          </p:spPr>
        </p:pic>
      </p:grpSp>
      <p:sp>
        <p:nvSpPr>
          <p:cNvPr id="11" name="Google Shape;135;p6">
            <a:extLst>
              <a:ext uri="{FF2B5EF4-FFF2-40B4-BE49-F238E27FC236}">
                <a16:creationId xmlns:a16="http://schemas.microsoft.com/office/drawing/2014/main" id="{4E954CC4-C619-62D7-E3C1-D32B8D39550F}"/>
              </a:ext>
            </a:extLst>
          </p:cNvPr>
          <p:cNvSpPr/>
          <p:nvPr/>
        </p:nvSpPr>
        <p:spPr>
          <a:xfrm>
            <a:off x="14278103" y="3381048"/>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Dekan Yardımcıları, dekanın belirlediği alanlarda fakültenin akademik ve idari işlerini destekleyen ve gerektiğinde dekanın görevlerini yerine getiren yardımcı yöneticilerdir.</a:t>
            </a:r>
          </a:p>
        </p:txBody>
      </p:sp>
      <p:sp>
        <p:nvSpPr>
          <p:cNvPr id="16" name="Google Shape;137;p6">
            <a:extLst>
              <a:ext uri="{FF2B5EF4-FFF2-40B4-BE49-F238E27FC236}">
                <a16:creationId xmlns:a16="http://schemas.microsoft.com/office/drawing/2014/main" id="{89D648DD-B31F-44C6-95D5-152C3998442A}"/>
              </a:ext>
            </a:extLst>
          </p:cNvPr>
          <p:cNvSpPr/>
          <p:nvPr/>
        </p:nvSpPr>
        <p:spPr>
          <a:xfrm>
            <a:off x="9328427" y="4874459"/>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Profesör</a:t>
            </a:r>
            <a:endParaRPr sz="1200" dirty="0"/>
          </a:p>
        </p:txBody>
      </p:sp>
      <p:pic>
        <p:nvPicPr>
          <p:cNvPr id="32" name="Graphic 31" descr="Lecturer">
            <a:extLst>
              <a:ext uri="{FF2B5EF4-FFF2-40B4-BE49-F238E27FC236}">
                <a16:creationId xmlns:a16="http://schemas.microsoft.com/office/drawing/2014/main" id="{E52EF8AC-E11C-D366-D1FC-8800D5DE7C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9250" y="3389820"/>
            <a:ext cx="540000" cy="540000"/>
          </a:xfrm>
          <a:prstGeom prst="rect">
            <a:avLst/>
          </a:prstGeom>
        </p:spPr>
      </p:pic>
      <p:pic>
        <p:nvPicPr>
          <p:cNvPr id="37" name="Graphic 36" descr="Classroom">
            <a:extLst>
              <a:ext uri="{FF2B5EF4-FFF2-40B4-BE49-F238E27FC236}">
                <a16:creationId xmlns:a16="http://schemas.microsoft.com/office/drawing/2014/main" id="{1A3A88F0-7034-4547-2E27-5A54923439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610344" y="6553349"/>
            <a:ext cx="540000" cy="540000"/>
          </a:xfrm>
          <a:prstGeom prst="rect">
            <a:avLst/>
          </a:prstGeom>
        </p:spPr>
      </p:pic>
      <p:sp>
        <p:nvSpPr>
          <p:cNvPr id="38" name="Google Shape;137;p6">
            <a:extLst>
              <a:ext uri="{FF2B5EF4-FFF2-40B4-BE49-F238E27FC236}">
                <a16:creationId xmlns:a16="http://schemas.microsoft.com/office/drawing/2014/main" id="{E5FA53B2-711D-7D4C-18B5-C4CB91B3CE63}"/>
              </a:ext>
            </a:extLst>
          </p:cNvPr>
          <p:cNvSpPr/>
          <p:nvPr/>
        </p:nvSpPr>
        <p:spPr>
          <a:xfrm>
            <a:off x="13502787" y="4898758"/>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Doçent</a:t>
            </a:r>
            <a:endParaRPr dirty="0"/>
          </a:p>
        </p:txBody>
      </p:sp>
      <p:sp>
        <p:nvSpPr>
          <p:cNvPr id="39" name="Google Shape;137;p6">
            <a:extLst>
              <a:ext uri="{FF2B5EF4-FFF2-40B4-BE49-F238E27FC236}">
                <a16:creationId xmlns:a16="http://schemas.microsoft.com/office/drawing/2014/main" id="{8AEBDB26-7722-8159-1E45-0A7ED35FA511}"/>
              </a:ext>
            </a:extLst>
          </p:cNvPr>
          <p:cNvSpPr/>
          <p:nvPr/>
        </p:nvSpPr>
        <p:spPr>
          <a:xfrm>
            <a:off x="9305959" y="5902306"/>
            <a:ext cx="820357" cy="35851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Doktor Öğretim Üyesi</a:t>
            </a:r>
            <a:endParaRPr sz="1200" dirty="0"/>
          </a:p>
        </p:txBody>
      </p:sp>
      <p:pic>
        <p:nvPicPr>
          <p:cNvPr id="44" name="Grafik 1049" descr="Erkek öğrenci">
            <a:extLst>
              <a:ext uri="{FF2B5EF4-FFF2-40B4-BE49-F238E27FC236}">
                <a16:creationId xmlns:a16="http://schemas.microsoft.com/office/drawing/2014/main" id="{43D04B57-74F1-3827-0E74-EBE71CF594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610344" y="4371906"/>
            <a:ext cx="540000" cy="540000"/>
          </a:xfrm>
          <a:prstGeom prst="rect">
            <a:avLst/>
          </a:prstGeom>
        </p:spPr>
      </p:pic>
      <p:pic>
        <p:nvPicPr>
          <p:cNvPr id="45" name="Grafik 1049" descr="Erkek öğrenci">
            <a:extLst>
              <a:ext uri="{FF2B5EF4-FFF2-40B4-BE49-F238E27FC236}">
                <a16:creationId xmlns:a16="http://schemas.microsoft.com/office/drawing/2014/main" id="{93D2F9E0-8FD2-2CED-B854-F055A4FB0B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6138" y="5404779"/>
            <a:ext cx="540000" cy="540000"/>
          </a:xfrm>
          <a:prstGeom prst="rect">
            <a:avLst/>
          </a:prstGeom>
        </p:spPr>
      </p:pic>
      <p:pic>
        <p:nvPicPr>
          <p:cNvPr id="46" name="Graphic 45" descr="Classroom">
            <a:extLst>
              <a:ext uri="{FF2B5EF4-FFF2-40B4-BE49-F238E27FC236}">
                <a16:creationId xmlns:a16="http://schemas.microsoft.com/office/drawing/2014/main" id="{58AB6F96-3840-A5E3-3748-5C194664FF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30771" y="6547240"/>
            <a:ext cx="540000" cy="540000"/>
          </a:xfrm>
          <a:prstGeom prst="rect">
            <a:avLst/>
          </a:prstGeom>
        </p:spPr>
      </p:pic>
      <p:sp>
        <p:nvSpPr>
          <p:cNvPr id="47" name="Google Shape;137;p6">
            <a:extLst>
              <a:ext uri="{FF2B5EF4-FFF2-40B4-BE49-F238E27FC236}">
                <a16:creationId xmlns:a16="http://schemas.microsoft.com/office/drawing/2014/main" id="{5B7A737B-3C13-42F6-F5D6-E5D8EEA49138}"/>
              </a:ext>
            </a:extLst>
          </p:cNvPr>
          <p:cNvSpPr/>
          <p:nvPr/>
        </p:nvSpPr>
        <p:spPr>
          <a:xfrm>
            <a:off x="13388625" y="5956070"/>
            <a:ext cx="1007974" cy="3586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Doktora Sonrası Araştırmacı</a:t>
            </a:r>
            <a:endParaRPr sz="1200" dirty="0"/>
          </a:p>
        </p:txBody>
      </p:sp>
      <p:sp>
        <p:nvSpPr>
          <p:cNvPr id="48" name="Google Shape;135;p6">
            <a:extLst>
              <a:ext uri="{FF2B5EF4-FFF2-40B4-BE49-F238E27FC236}">
                <a16:creationId xmlns:a16="http://schemas.microsoft.com/office/drawing/2014/main" id="{6304769A-5142-0B0E-F236-E713408BE2B0}"/>
              </a:ext>
            </a:extLst>
          </p:cNvPr>
          <p:cNvSpPr/>
          <p:nvPr/>
        </p:nvSpPr>
        <p:spPr>
          <a:xfrm>
            <a:off x="14278103" y="4411094"/>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Doçent, doktora sonrası bilimsel yayınlar, projeler ve akademik faaliyetler gerçekleştiren, YÖK'ün iki aşamalı sınavını geçerek unvan alan, akademiye ders vererek ve araştırma yaparak katkıda bulunan öğretim üyesidir.</a:t>
            </a:r>
            <a:endParaRPr dirty="0"/>
          </a:p>
        </p:txBody>
      </p:sp>
      <p:sp>
        <p:nvSpPr>
          <p:cNvPr id="49" name="Google Shape;135;p6">
            <a:extLst>
              <a:ext uri="{FF2B5EF4-FFF2-40B4-BE49-F238E27FC236}">
                <a16:creationId xmlns:a16="http://schemas.microsoft.com/office/drawing/2014/main" id="{1A6F8C53-52F2-C658-F4D6-B4AA4FFF99D8}"/>
              </a:ext>
            </a:extLst>
          </p:cNvPr>
          <p:cNvSpPr/>
          <p:nvPr/>
        </p:nvSpPr>
        <p:spPr>
          <a:xfrm>
            <a:off x="14278103" y="5512481"/>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Doktorasını tamamladıktan sonra bağımsız araştırma yapmaya devam eden, ancak henüz akademik bir unvanı olmayan ve öğretim yükümlülüğü bulunmayan bir araştırmacıdır. </a:t>
            </a:r>
          </a:p>
        </p:txBody>
      </p:sp>
      <p:sp>
        <p:nvSpPr>
          <p:cNvPr id="50" name="Google Shape;135;p6">
            <a:extLst>
              <a:ext uri="{FF2B5EF4-FFF2-40B4-BE49-F238E27FC236}">
                <a16:creationId xmlns:a16="http://schemas.microsoft.com/office/drawing/2014/main" id="{5128B6BF-8DC8-F8E5-130A-C423CD9A6D0A}"/>
              </a:ext>
            </a:extLst>
          </p:cNvPr>
          <p:cNvSpPr/>
          <p:nvPr/>
        </p:nvSpPr>
        <p:spPr>
          <a:xfrm>
            <a:off x="14278103" y="655334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Öğretim Görevlisi, üniversitelerde ders verme yetkisine sahip olan, ancak genellikle bilimsel araştırma yapma yükümlülüğü bulunmayan öğretim elemanıdır.</a:t>
            </a:r>
            <a:endParaRPr dirty="0"/>
          </a:p>
        </p:txBody>
      </p:sp>
      <p:sp>
        <p:nvSpPr>
          <p:cNvPr id="51" name="Google Shape;135;p6">
            <a:extLst>
              <a:ext uri="{FF2B5EF4-FFF2-40B4-BE49-F238E27FC236}">
                <a16:creationId xmlns:a16="http://schemas.microsoft.com/office/drawing/2014/main" id="{DB3509A2-D2EA-02E3-9674-4C10A6062921}"/>
              </a:ext>
            </a:extLst>
          </p:cNvPr>
          <p:cNvSpPr/>
          <p:nvPr/>
        </p:nvSpPr>
        <p:spPr>
          <a:xfrm>
            <a:off x="14284177" y="7613222"/>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Fakülte Sekreteri, fakültenin idari işlerini yürüten, öğrenci ve personel işlemlerinden sorumlu olan, dekanlık ve diğer idari birimler arasındaki koordinasyonu sağlayan görevli kişidir.</a:t>
            </a:r>
            <a:endParaRPr dirty="0"/>
          </a:p>
        </p:txBody>
      </p:sp>
      <p:sp>
        <p:nvSpPr>
          <p:cNvPr id="52" name="Google Shape;137;p6">
            <a:extLst>
              <a:ext uri="{FF2B5EF4-FFF2-40B4-BE49-F238E27FC236}">
                <a16:creationId xmlns:a16="http://schemas.microsoft.com/office/drawing/2014/main" id="{31B1DBF4-F195-8E71-B913-14D30D641AF2}"/>
              </a:ext>
            </a:extLst>
          </p:cNvPr>
          <p:cNvSpPr/>
          <p:nvPr/>
        </p:nvSpPr>
        <p:spPr>
          <a:xfrm>
            <a:off x="9335375" y="7047930"/>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Araştırma Görevlisi</a:t>
            </a:r>
            <a:endParaRPr sz="1200" dirty="0"/>
          </a:p>
        </p:txBody>
      </p:sp>
      <p:sp>
        <p:nvSpPr>
          <p:cNvPr id="53" name="Google Shape;137;p6">
            <a:extLst>
              <a:ext uri="{FF2B5EF4-FFF2-40B4-BE49-F238E27FC236}">
                <a16:creationId xmlns:a16="http://schemas.microsoft.com/office/drawing/2014/main" id="{D375AD61-0629-F247-C9A8-CC0EE6481FAB}"/>
              </a:ext>
            </a:extLst>
          </p:cNvPr>
          <p:cNvSpPr/>
          <p:nvPr/>
        </p:nvSpPr>
        <p:spPr>
          <a:xfrm>
            <a:off x="13488370" y="7047930"/>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Öğretim Görevlisi</a:t>
            </a:r>
            <a:endParaRPr sz="1200" dirty="0"/>
          </a:p>
        </p:txBody>
      </p:sp>
      <p:sp>
        <p:nvSpPr>
          <p:cNvPr id="54" name="Google Shape;135;p6">
            <a:extLst>
              <a:ext uri="{FF2B5EF4-FFF2-40B4-BE49-F238E27FC236}">
                <a16:creationId xmlns:a16="http://schemas.microsoft.com/office/drawing/2014/main" id="{E8943624-2370-7222-4BC6-DCAC6DCA3EFB}"/>
              </a:ext>
            </a:extLst>
          </p:cNvPr>
          <p:cNvSpPr/>
          <p:nvPr/>
        </p:nvSpPr>
        <p:spPr>
          <a:xfrm>
            <a:off x="9998602" y="761186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Bölüm Başkanı, bir üniversite bölümünün akademik ve idari işlerini yöneten, bölümün eğitim programlarını ve öğretim faaliyetlerini koordine eden en üst düzey sorumlu kişidir.</a:t>
            </a:r>
            <a:endParaRPr dirty="0"/>
          </a:p>
        </p:txBody>
      </p:sp>
      <p:sp>
        <p:nvSpPr>
          <p:cNvPr id="55" name="Google Shape;135;p6">
            <a:extLst>
              <a:ext uri="{FF2B5EF4-FFF2-40B4-BE49-F238E27FC236}">
                <a16:creationId xmlns:a16="http://schemas.microsoft.com/office/drawing/2014/main" id="{73631D7F-C6D7-8340-ABD3-BC6E63E1D273}"/>
              </a:ext>
            </a:extLst>
          </p:cNvPr>
          <p:cNvSpPr/>
          <p:nvPr/>
        </p:nvSpPr>
        <p:spPr>
          <a:xfrm>
            <a:off x="9997350" y="6552058"/>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Araştırma Görevlisi, genellikle yüksek lisans veya doktora öğrencisi olup dersler veren ve akademik çalışmalar yapan öğretim elemanıdır.</a:t>
            </a:r>
            <a:endParaRPr dirty="0"/>
          </a:p>
        </p:txBody>
      </p:sp>
      <p:sp>
        <p:nvSpPr>
          <p:cNvPr id="56" name="Google Shape;135;p6">
            <a:extLst>
              <a:ext uri="{FF2B5EF4-FFF2-40B4-BE49-F238E27FC236}">
                <a16:creationId xmlns:a16="http://schemas.microsoft.com/office/drawing/2014/main" id="{8A4A19F2-14BA-2365-23CC-C41BAFF4BF64}"/>
              </a:ext>
            </a:extLst>
          </p:cNvPr>
          <p:cNvSpPr/>
          <p:nvPr/>
        </p:nvSpPr>
        <p:spPr>
          <a:xfrm>
            <a:off x="9997350" y="5513917"/>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Doktor Öğretim Üyesi, doktora derecesine sahip olup üniversitelerde ders veren, bilimsel araştırmalar yapan ve akademik çalışmalara katkıda bulunan öğretim üyesidir.</a:t>
            </a:r>
            <a:endParaRPr dirty="0"/>
          </a:p>
        </p:txBody>
      </p:sp>
      <p:sp>
        <p:nvSpPr>
          <p:cNvPr id="57" name="Google Shape;135;p6">
            <a:extLst>
              <a:ext uri="{FF2B5EF4-FFF2-40B4-BE49-F238E27FC236}">
                <a16:creationId xmlns:a16="http://schemas.microsoft.com/office/drawing/2014/main" id="{96EEC736-6542-0894-A6C8-2271BD2832FC}"/>
              </a:ext>
            </a:extLst>
          </p:cNvPr>
          <p:cNvSpPr/>
          <p:nvPr/>
        </p:nvSpPr>
        <p:spPr>
          <a:xfrm>
            <a:off x="10012648" y="4422338"/>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Profesör, alanında uzmanlaşmış bir akademisyen olarak ders verme, bilimsel araştırma yapma, öğrenci ve akademik personel yetiştirme görevlerini üstlenen en üst düzey öğretim üyesidir.</a:t>
            </a:r>
            <a:endParaRPr dirty="0"/>
          </a:p>
        </p:txBody>
      </p:sp>
      <p:sp>
        <p:nvSpPr>
          <p:cNvPr id="58" name="Google Shape;137;p6">
            <a:extLst>
              <a:ext uri="{FF2B5EF4-FFF2-40B4-BE49-F238E27FC236}">
                <a16:creationId xmlns:a16="http://schemas.microsoft.com/office/drawing/2014/main" id="{87B120A4-110C-041E-18EB-A61651014D10}"/>
              </a:ext>
            </a:extLst>
          </p:cNvPr>
          <p:cNvSpPr/>
          <p:nvPr/>
        </p:nvSpPr>
        <p:spPr>
          <a:xfrm>
            <a:off x="13488370" y="8039863"/>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Fakülte Sekreteri</a:t>
            </a:r>
            <a:endParaRPr sz="1200" dirty="0"/>
          </a:p>
        </p:txBody>
      </p:sp>
      <p:pic>
        <p:nvPicPr>
          <p:cNvPr id="59" name="Grafik 1051" descr="Ofis çalışanı">
            <a:extLst>
              <a:ext uri="{FF2B5EF4-FFF2-40B4-BE49-F238E27FC236}">
                <a16:creationId xmlns:a16="http://schemas.microsoft.com/office/drawing/2014/main" id="{3F4A510E-4A05-B7E3-0BC3-3E0A6CF496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01831" y="7550529"/>
            <a:ext cx="540000" cy="540000"/>
          </a:xfrm>
          <a:prstGeom prst="rect">
            <a:avLst/>
          </a:prstGeom>
        </p:spPr>
      </p:pic>
      <p:sp>
        <p:nvSpPr>
          <p:cNvPr id="60" name="Google Shape;137;p6">
            <a:extLst>
              <a:ext uri="{FF2B5EF4-FFF2-40B4-BE49-F238E27FC236}">
                <a16:creationId xmlns:a16="http://schemas.microsoft.com/office/drawing/2014/main" id="{1255D507-E1D7-641A-64A0-B2AE9D34AECC}"/>
              </a:ext>
            </a:extLst>
          </p:cNvPr>
          <p:cNvSpPr/>
          <p:nvPr/>
        </p:nvSpPr>
        <p:spPr>
          <a:xfrm>
            <a:off x="9325417" y="8057439"/>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Bölüm Başkanı</a:t>
            </a:r>
            <a:endParaRPr sz="1200" dirty="0"/>
          </a:p>
        </p:txBody>
      </p:sp>
    </p:spTree>
    <p:extLst>
      <p:ext uri="{BB962C8B-B14F-4D97-AF65-F5344CB8AC3E}">
        <p14:creationId xmlns:p14="http://schemas.microsoft.com/office/powerpoint/2010/main" val="76316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0FD0373-9212-41E3-6FBE-014F32F115AA}"/>
              </a:ext>
            </a:extLst>
          </p:cNvPr>
          <p:cNvGraphicFramePr>
            <a:graphicFrameLocks noChangeAspect="1"/>
          </p:cNvGraphicFramePr>
          <p:nvPr>
            <p:custDataLst>
              <p:tags r:id="rId1"/>
            </p:custDataLst>
            <p:extLst>
              <p:ext uri="{D42A27DB-BD31-4B8C-83A1-F6EECF244321}">
                <p14:modId xmlns:p14="http://schemas.microsoft.com/office/powerpoint/2010/main" val="3349451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55F03E95-9F69-1D75-62BB-8111909C41E1}"/>
              </a:ext>
            </a:extLst>
          </p:cNvPr>
          <p:cNvSpPr>
            <a:spLocks noGrp="1"/>
          </p:cNvSpPr>
          <p:nvPr>
            <p:ph type="title"/>
          </p:nvPr>
        </p:nvSpPr>
        <p:spPr/>
        <p:txBody>
          <a:bodyPr vert="horz"/>
          <a:lstStyle/>
          <a:p>
            <a:r>
              <a:rPr lang="tr-TR" dirty="0"/>
              <a:t>Popüler Mühendislikler ve Puanları</a:t>
            </a:r>
          </a:p>
        </p:txBody>
      </p:sp>
      <p:graphicFrame>
        <p:nvGraphicFramePr>
          <p:cNvPr id="5" name="Tablo 4">
            <a:extLst>
              <a:ext uri="{FF2B5EF4-FFF2-40B4-BE49-F238E27FC236}">
                <a16:creationId xmlns:a16="http://schemas.microsoft.com/office/drawing/2014/main" id="{7DC0B853-B7E1-46D2-2776-D9160FF7CA8F}"/>
              </a:ext>
            </a:extLst>
          </p:cNvPr>
          <p:cNvGraphicFramePr>
            <a:graphicFrameLocks noGrp="1"/>
          </p:cNvGraphicFramePr>
          <p:nvPr>
            <p:extLst>
              <p:ext uri="{D42A27DB-BD31-4B8C-83A1-F6EECF244321}">
                <p14:modId xmlns:p14="http://schemas.microsoft.com/office/powerpoint/2010/main" val="71147402"/>
              </p:ext>
            </p:extLst>
          </p:nvPr>
        </p:nvGraphicFramePr>
        <p:xfrm>
          <a:off x="533396" y="1714500"/>
          <a:ext cx="16978174" cy="7391398"/>
        </p:xfrm>
        <a:graphic>
          <a:graphicData uri="http://schemas.openxmlformats.org/drawingml/2006/table">
            <a:tbl>
              <a:tblPr firstRow="1" bandRow="1">
                <a:tableStyleId>{5C22544A-7EE6-4342-B048-85BDC9FD1C3A}</a:tableStyleId>
              </a:tblPr>
              <a:tblGrid>
                <a:gridCol w="1814646">
                  <a:extLst>
                    <a:ext uri="{9D8B030D-6E8A-4147-A177-3AD203B41FA5}">
                      <a16:colId xmlns:a16="http://schemas.microsoft.com/office/drawing/2014/main" val="3377202481"/>
                    </a:ext>
                  </a:extLst>
                </a:gridCol>
                <a:gridCol w="4082943">
                  <a:extLst>
                    <a:ext uri="{9D8B030D-6E8A-4147-A177-3AD203B41FA5}">
                      <a16:colId xmlns:a16="http://schemas.microsoft.com/office/drawing/2014/main" val="656854734"/>
                    </a:ext>
                  </a:extLst>
                </a:gridCol>
                <a:gridCol w="1179517">
                  <a:extLst>
                    <a:ext uri="{9D8B030D-6E8A-4147-A177-3AD203B41FA5}">
                      <a16:colId xmlns:a16="http://schemas.microsoft.com/office/drawing/2014/main" val="2814389612"/>
                    </a:ext>
                  </a:extLst>
                </a:gridCol>
                <a:gridCol w="1814640">
                  <a:extLst>
                    <a:ext uri="{9D8B030D-6E8A-4147-A177-3AD203B41FA5}">
                      <a16:colId xmlns:a16="http://schemas.microsoft.com/office/drawing/2014/main" val="11024790"/>
                    </a:ext>
                  </a:extLst>
                </a:gridCol>
                <a:gridCol w="2004858">
                  <a:extLst>
                    <a:ext uri="{9D8B030D-6E8A-4147-A177-3AD203B41FA5}">
                      <a16:colId xmlns:a16="http://schemas.microsoft.com/office/drawing/2014/main" val="169564627"/>
                    </a:ext>
                  </a:extLst>
                </a:gridCol>
                <a:gridCol w="2038356">
                  <a:extLst>
                    <a:ext uri="{9D8B030D-6E8A-4147-A177-3AD203B41FA5}">
                      <a16:colId xmlns:a16="http://schemas.microsoft.com/office/drawing/2014/main" val="3527558078"/>
                    </a:ext>
                  </a:extLst>
                </a:gridCol>
                <a:gridCol w="2021607">
                  <a:extLst>
                    <a:ext uri="{9D8B030D-6E8A-4147-A177-3AD203B41FA5}">
                      <a16:colId xmlns:a16="http://schemas.microsoft.com/office/drawing/2014/main" val="3442108300"/>
                    </a:ext>
                  </a:extLst>
                </a:gridCol>
                <a:gridCol w="2021607">
                  <a:extLst>
                    <a:ext uri="{9D8B030D-6E8A-4147-A177-3AD203B41FA5}">
                      <a16:colId xmlns:a16="http://schemas.microsoft.com/office/drawing/2014/main" val="467076570"/>
                    </a:ext>
                  </a:extLst>
                </a:gridCol>
              </a:tblGrid>
              <a:tr h="824933">
                <a:tc>
                  <a:txBody>
                    <a:bodyPr/>
                    <a:lstStyle/>
                    <a:p>
                      <a:pPr algn="ctr" fontAlgn="b"/>
                      <a:r>
                        <a:rPr lang="tr-TR" sz="1800" b="0" i="0" u="none" strike="noStrike" dirty="0">
                          <a:solidFill>
                            <a:srgbClr val="000000"/>
                          </a:solidFill>
                          <a:effectLst/>
                          <a:latin typeface="Calibri" panose="020F0502020204030204" pitchFamily="34" charset="0"/>
                        </a:rPr>
                        <a:t>Bölüm</a:t>
                      </a:r>
                    </a:p>
                    <a:p>
                      <a:pPr algn="ctr" fontAlgn="b"/>
                      <a:endParaRPr lang="tr-TR"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tr-TR" sz="1800" b="0" i="0" u="none" strike="noStrike" dirty="0">
                          <a:solidFill>
                            <a:srgbClr val="000000"/>
                          </a:solidFill>
                          <a:effectLst/>
                          <a:latin typeface="Calibri" panose="020F0502020204030204" pitchFamily="34" charset="0"/>
                        </a:rPr>
                        <a:t>Çalışma Alanı</a:t>
                      </a:r>
                    </a:p>
                    <a:p>
                      <a:pPr algn="ctr" fontAlgn="b"/>
                      <a:endParaRPr lang="tr-TR"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tr-TR" sz="1800" b="0" i="0" u="none" strike="noStrike" dirty="0">
                          <a:solidFill>
                            <a:srgbClr val="000000"/>
                          </a:solidFill>
                          <a:effectLst/>
                          <a:latin typeface="Calibri" panose="020F0502020204030204" pitchFamily="34" charset="0"/>
                        </a:rPr>
                        <a:t>ODTÜ</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Boğaziçi Üniversitesi</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Eskişehir Osmangazi Üniversitesi</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İstanbul Üniversitesi - Cerrahpaşa</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Van Yüzüncü Yıl Üniversitesi</a:t>
                      </a:r>
                    </a:p>
                  </a:txBody>
                  <a:tcPr marL="7620" marR="7620" marT="7620" marB="0" anchor="ctr"/>
                </a:tc>
                <a:tc>
                  <a:txBody>
                    <a:bodyPr/>
                    <a:lstStyle/>
                    <a:p>
                      <a:pPr algn="ctr" fontAlgn="ctr"/>
                      <a:r>
                        <a:rPr lang="tr-TR" sz="1800" b="0" i="0" u="none" strike="noStrike" dirty="0">
                          <a:solidFill>
                            <a:srgbClr val="000000"/>
                          </a:solidFill>
                          <a:effectLst/>
                          <a:latin typeface="Calibri" panose="020F0502020204030204" pitchFamily="34" charset="0"/>
                        </a:rPr>
                        <a:t>Nişantaşı Üniversitesi Ücretli</a:t>
                      </a:r>
                    </a:p>
                  </a:txBody>
                  <a:tcPr marL="7620" marR="7620" marT="7620" marB="0" anchor="ctr"/>
                </a:tc>
                <a:extLst>
                  <a:ext uri="{0D108BD9-81ED-4DB2-BD59-A6C34878D82A}">
                    <a16:rowId xmlns:a16="http://schemas.microsoft.com/office/drawing/2014/main" val="2637697391"/>
                  </a:ext>
                </a:extLst>
              </a:tr>
              <a:tr h="373282">
                <a:tc>
                  <a:txBody>
                    <a:bodyPr/>
                    <a:lstStyle/>
                    <a:p>
                      <a:pPr algn="ctr" fontAlgn="ctr"/>
                      <a:r>
                        <a:rPr lang="tr-TR" sz="1100" b="0" i="0" u="none" strike="noStrike">
                          <a:solidFill>
                            <a:srgbClr val="000000"/>
                          </a:solidFill>
                          <a:effectLst/>
                          <a:latin typeface="Calibri" panose="020F0502020204030204" pitchFamily="34" charset="0"/>
                        </a:rPr>
                        <a:t>Bilgisayar Mühendisliği (Computer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Bilgisayar donanımı ve yazılımı tasarlar ve geliştirir. Mikroişlemciler, bilgisayar ağları ve işletim sistemleri üzerine çalışır.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945 (%0.03)</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1008 (%0.04)</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39669 (%1.43)</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27165 (%0.99)</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228458 (%8.29)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Dolmadı*</a:t>
                      </a:r>
                    </a:p>
                  </a:txBody>
                  <a:tcPr marL="7620" marR="7620" marT="7620" marB="0" anchor="ctr"/>
                </a:tc>
                <a:extLst>
                  <a:ext uri="{0D108BD9-81ED-4DB2-BD59-A6C34878D82A}">
                    <a16:rowId xmlns:a16="http://schemas.microsoft.com/office/drawing/2014/main" val="2578174765"/>
                  </a:ext>
                </a:extLst>
              </a:tr>
              <a:tr h="373282">
                <a:tc>
                  <a:txBody>
                    <a:bodyPr/>
                    <a:lstStyle/>
                    <a:p>
                      <a:pPr algn="ctr" fontAlgn="ctr"/>
                      <a:r>
                        <a:rPr lang="tr-TR" sz="1100" b="0" i="0" u="none" strike="noStrike">
                          <a:solidFill>
                            <a:srgbClr val="000000"/>
                          </a:solidFill>
                          <a:effectLst/>
                          <a:latin typeface="Calibri" panose="020F0502020204030204" pitchFamily="34" charset="0"/>
                        </a:rPr>
                        <a:t>Makine Mühendisliği (Mechanical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Makineler, cihazlar ve motorlar tasarlar ve üretir. İmalat süreçleri, termodinamik ve mekanik sistemler üzerinde çalışır.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3659 (%0.13)</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3771 (%0.14)</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79599 (%2.89)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62400 (%2.26)</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Dolmadı*</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949389703"/>
                  </a:ext>
                </a:extLst>
              </a:tr>
              <a:tr h="554768">
                <a:tc>
                  <a:txBody>
                    <a:bodyPr/>
                    <a:lstStyle/>
                    <a:p>
                      <a:pPr algn="ctr" fontAlgn="ctr"/>
                      <a:r>
                        <a:rPr lang="en-US" sz="1100" b="0" i="0" u="none" strike="noStrike">
                          <a:solidFill>
                            <a:srgbClr val="000000"/>
                          </a:solidFill>
                          <a:effectLst/>
                          <a:latin typeface="Calibri" panose="020F0502020204030204" pitchFamily="34" charset="0"/>
                        </a:rPr>
                        <a:t>Elektrik - Elektronik Mühendisliği (Electrical and Electronics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Elektrik, elektronik devreler, güç sistemleri ve elektrikli cihazlar üzerinde çalışır. Güç üretimi ve iletimi ile ilgilenir.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1603 (%0.06)</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1858 (%0.07)</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52381 (%1.90)</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52062 (%1.89)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Dolmadı*</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Dolmadı*</a:t>
                      </a:r>
                    </a:p>
                  </a:txBody>
                  <a:tcPr marL="7620" marR="7620" marT="7620" marB="0" anchor="ctr"/>
                </a:tc>
                <a:extLst>
                  <a:ext uri="{0D108BD9-81ED-4DB2-BD59-A6C34878D82A}">
                    <a16:rowId xmlns:a16="http://schemas.microsoft.com/office/drawing/2014/main" val="3049168341"/>
                  </a:ext>
                </a:extLst>
              </a:tr>
              <a:tr h="373282">
                <a:tc>
                  <a:txBody>
                    <a:bodyPr/>
                    <a:lstStyle/>
                    <a:p>
                      <a:pPr algn="ctr" fontAlgn="ctr"/>
                      <a:r>
                        <a:rPr lang="tr-TR" sz="1100" b="0" i="0" u="none" strike="noStrike">
                          <a:solidFill>
                            <a:srgbClr val="000000"/>
                          </a:solidFill>
                          <a:effectLst/>
                          <a:latin typeface="Calibri" panose="020F0502020204030204" pitchFamily="34" charset="0"/>
                        </a:rPr>
                        <a:t>İnşaat Mühendisliği (Civil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Yapılar, yollar, köprüler ve altyapı sistemleri tasarlar ve inşa eder.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37839 (%1.37)</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16394 (%0.59)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183214 (%6.65)</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129623 (%4.70)</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296361 (%10.76)</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197942 (%7.18)</a:t>
                      </a:r>
                    </a:p>
                  </a:txBody>
                  <a:tcPr marL="7620" marR="7620" marT="7620" marB="0" anchor="ctr"/>
                </a:tc>
                <a:extLst>
                  <a:ext uri="{0D108BD9-81ED-4DB2-BD59-A6C34878D82A}">
                    <a16:rowId xmlns:a16="http://schemas.microsoft.com/office/drawing/2014/main" val="2273108445"/>
                  </a:ext>
                </a:extLst>
              </a:tr>
              <a:tr h="565669">
                <a:tc>
                  <a:txBody>
                    <a:bodyPr/>
                    <a:lstStyle/>
                    <a:p>
                      <a:pPr algn="ctr" fontAlgn="ctr"/>
                      <a:r>
                        <a:rPr lang="tr-TR" sz="1100" b="0" i="0" u="none" strike="noStrike">
                          <a:solidFill>
                            <a:srgbClr val="000000"/>
                          </a:solidFill>
                          <a:effectLst/>
                          <a:latin typeface="Calibri" panose="020F0502020204030204" pitchFamily="34" charset="0"/>
                        </a:rPr>
                        <a:t>Kimya Mühendisliği (Chemical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Kimyasal süreçlerle ilgili üretim ve dönüşüm süreçlerini yönetir.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9610 (%0.35)</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6399 (%0.23)</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87919 (%3.19)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71072 (%2.58)</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69484109"/>
                  </a:ext>
                </a:extLst>
              </a:tr>
              <a:tr h="695302">
                <a:tc>
                  <a:txBody>
                    <a:bodyPr/>
                    <a:lstStyle/>
                    <a:p>
                      <a:pPr algn="ctr" fontAlgn="ctr"/>
                      <a:r>
                        <a:rPr lang="tr-TR" sz="1100" b="0" i="0" u="none" strike="noStrike">
                          <a:solidFill>
                            <a:srgbClr val="000000"/>
                          </a:solidFill>
                          <a:effectLst/>
                          <a:latin typeface="Calibri" panose="020F0502020204030204" pitchFamily="34" charset="0"/>
                        </a:rPr>
                        <a:t>Endüstri Mühendisliği (Industrial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İş süreçlerinin verimliliğini artırmak için sistem ve süreçleri tasarlar ve iyileştirir. Kaynakların en etkin şekilde kullanılmasını sağlar.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2408 (%0.09)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2053 (%0.07)</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64969 (%2.36)</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46955 (%1.70)</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Dolmadı*</a:t>
                      </a:r>
                    </a:p>
                  </a:txBody>
                  <a:tcPr marL="7620" marR="7620" marT="7620" marB="0" anchor="ctr"/>
                </a:tc>
                <a:extLst>
                  <a:ext uri="{0D108BD9-81ED-4DB2-BD59-A6C34878D82A}">
                    <a16:rowId xmlns:a16="http://schemas.microsoft.com/office/drawing/2014/main" val="2726166156"/>
                  </a:ext>
                </a:extLst>
              </a:tr>
              <a:tr h="476102">
                <a:tc>
                  <a:txBody>
                    <a:bodyPr/>
                    <a:lstStyle/>
                    <a:p>
                      <a:pPr algn="ctr" fontAlgn="ctr"/>
                      <a:r>
                        <a:rPr lang="tr-TR" sz="1100" b="0" i="0" u="none" strike="noStrike">
                          <a:solidFill>
                            <a:srgbClr val="000000"/>
                          </a:solidFill>
                          <a:effectLst/>
                          <a:latin typeface="Calibri" panose="020F0502020204030204" pitchFamily="34" charset="0"/>
                        </a:rPr>
                        <a:t>Havacılık ve Uzay Mühendisliği (Aerospace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Uçak, helikopter ve uzay araçlarını tasarlar ve geliştirir. Aerodinamik, uçuş mekaniği ve hava taşıtlarının performansını değerlendirir.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2792 (%0.10)</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2428848206"/>
                  </a:ext>
                </a:extLst>
              </a:tr>
              <a:tr h="939244">
                <a:tc>
                  <a:txBody>
                    <a:bodyPr/>
                    <a:lstStyle/>
                    <a:p>
                      <a:pPr algn="ctr" fontAlgn="ctr"/>
                      <a:r>
                        <a:rPr lang="tr-TR" sz="1100" b="0" i="0" u="none" strike="noStrike">
                          <a:solidFill>
                            <a:srgbClr val="000000"/>
                          </a:solidFill>
                          <a:effectLst/>
                          <a:latin typeface="Calibri" panose="020F0502020204030204" pitchFamily="34" charset="0"/>
                        </a:rPr>
                        <a:t>Çevre Mühendisliği (Environmental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Çevreyi koruma, kirlilik kontrolü ve atık yönetimi üzerine çalışır. Sürdürülebilir çevresel çözümler geliştirir.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44960 (%1.63)</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146372 (%5.31)</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516574728"/>
                  </a:ext>
                </a:extLst>
              </a:tr>
              <a:tr h="1107767">
                <a:tc>
                  <a:txBody>
                    <a:bodyPr/>
                    <a:lstStyle/>
                    <a:p>
                      <a:pPr algn="ctr" fontAlgn="ctr"/>
                      <a:r>
                        <a:rPr lang="tr-TR" sz="1100" b="0" i="0" u="none" strike="noStrike" dirty="0">
                          <a:solidFill>
                            <a:srgbClr val="000000"/>
                          </a:solidFill>
                          <a:effectLst/>
                          <a:latin typeface="Calibri" panose="020F0502020204030204" pitchFamily="34" charset="0"/>
                        </a:rPr>
                        <a:t>Jeoloji Mühendisliği (</a:t>
                      </a:r>
                      <a:r>
                        <a:rPr lang="tr-TR" sz="1100" b="0" i="0" u="none" strike="noStrike" dirty="0" err="1">
                          <a:solidFill>
                            <a:srgbClr val="000000"/>
                          </a:solidFill>
                          <a:effectLst/>
                          <a:latin typeface="Calibri" panose="020F0502020204030204" pitchFamily="34" charset="0"/>
                        </a:rPr>
                        <a:t>Geological</a:t>
                      </a:r>
                      <a:r>
                        <a:rPr lang="tr-TR" sz="1100" b="0" i="0" u="none" strike="noStrike" dirty="0">
                          <a:solidFill>
                            <a:srgbClr val="000000"/>
                          </a:solidFill>
                          <a:effectLst/>
                          <a:latin typeface="Calibri" panose="020F0502020204030204" pitchFamily="34" charset="0"/>
                        </a:rPr>
                        <a:t> </a:t>
                      </a:r>
                      <a:r>
                        <a:rPr lang="tr-TR" sz="1100" b="0" i="0" u="none" strike="noStrike" dirty="0" err="1">
                          <a:solidFill>
                            <a:srgbClr val="000000"/>
                          </a:solidFill>
                          <a:effectLst/>
                          <a:latin typeface="Calibri" panose="020F0502020204030204" pitchFamily="34" charset="0"/>
                        </a:rPr>
                        <a:t>Engineering</a:t>
                      </a:r>
                      <a:r>
                        <a:rPr lang="tr-TR" sz="11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Yer kabuğundaki minerallerin ve kaynakların keşfi, çıkarılması ve çevresel etkilerini değerlendirir. Deprem ve toprak kayması gibi doğal olayları analiz eder.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53956 (%1.96)</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242715 (%8.81)</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3197647859"/>
                  </a:ext>
                </a:extLst>
              </a:tr>
              <a:tr h="1107767">
                <a:tc>
                  <a:txBody>
                    <a:bodyPr/>
                    <a:lstStyle/>
                    <a:p>
                      <a:pPr algn="ctr" fontAlgn="ctr"/>
                      <a:r>
                        <a:rPr lang="tr-TR" sz="1100" b="0" i="0" u="none" strike="noStrike" dirty="0">
                          <a:solidFill>
                            <a:srgbClr val="000000"/>
                          </a:solidFill>
                          <a:effectLst/>
                          <a:latin typeface="Calibri" panose="020F0502020204030204" pitchFamily="34" charset="0"/>
                        </a:rPr>
                        <a:t>Mekatronik Mühendisliği (</a:t>
                      </a:r>
                      <a:r>
                        <a:rPr lang="tr-TR" sz="1100" b="0" i="0" u="none" strike="noStrike" dirty="0" err="1">
                          <a:solidFill>
                            <a:srgbClr val="000000"/>
                          </a:solidFill>
                          <a:effectLst/>
                          <a:latin typeface="Calibri" panose="020F0502020204030204" pitchFamily="34" charset="0"/>
                        </a:rPr>
                        <a:t>Mechatronics</a:t>
                      </a:r>
                      <a:r>
                        <a:rPr lang="tr-TR" sz="1100" b="0" i="0" u="none" strike="noStrike" dirty="0">
                          <a:solidFill>
                            <a:srgbClr val="000000"/>
                          </a:solidFill>
                          <a:effectLst/>
                          <a:latin typeface="Calibri" panose="020F0502020204030204" pitchFamily="34" charset="0"/>
                        </a:rPr>
                        <a:t> </a:t>
                      </a:r>
                      <a:r>
                        <a:rPr lang="tr-TR" sz="1100" b="0" i="0" u="none" strike="noStrike" dirty="0" err="1">
                          <a:solidFill>
                            <a:srgbClr val="000000"/>
                          </a:solidFill>
                          <a:effectLst/>
                          <a:latin typeface="Calibri" panose="020F0502020204030204" pitchFamily="34" charset="0"/>
                        </a:rPr>
                        <a:t>Engineering</a:t>
                      </a:r>
                      <a:r>
                        <a:rPr lang="tr-TR" sz="11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Mekanik, elektronik ve bilgisayar sistemlerini birleştirerek akıllı makineler tasarlar. Otomasyon ve robot teknolojileri üzerine çalışır.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154705 (%5.61)</a:t>
                      </a:r>
                    </a:p>
                  </a:txBody>
                  <a:tcPr marL="7620" marR="7620" marT="7620" marB="0" anchor="ctr"/>
                </a:tc>
                <a:extLst>
                  <a:ext uri="{0D108BD9-81ED-4DB2-BD59-A6C34878D82A}">
                    <a16:rowId xmlns:a16="http://schemas.microsoft.com/office/drawing/2014/main" val="60000178"/>
                  </a:ext>
                </a:extLst>
              </a:tr>
            </a:tbl>
          </a:graphicData>
        </a:graphic>
      </p:graphicFrame>
      <p:sp>
        <p:nvSpPr>
          <p:cNvPr id="3" name="Başlık 1">
            <a:extLst>
              <a:ext uri="{FF2B5EF4-FFF2-40B4-BE49-F238E27FC236}">
                <a16:creationId xmlns:a16="http://schemas.microsoft.com/office/drawing/2014/main" id="{C290ED36-9074-5A1F-66F6-8826C91C58A7}"/>
              </a:ext>
            </a:extLst>
          </p:cNvPr>
          <p:cNvSpPr txBox="1">
            <a:spLocks/>
          </p:cNvSpPr>
          <p:nvPr/>
        </p:nvSpPr>
        <p:spPr>
          <a:xfrm>
            <a:off x="533396" y="9118598"/>
            <a:ext cx="16597178" cy="211167"/>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1100" dirty="0"/>
              <a:t>*Mühendislik bölümlerine sadece sıralaması ilk 300 binde olan sayısal öğrencileri tercih edebilir.</a:t>
            </a:r>
          </a:p>
        </p:txBody>
      </p:sp>
    </p:spTree>
    <p:extLst>
      <p:ext uri="{BB962C8B-B14F-4D97-AF65-F5344CB8AC3E}">
        <p14:creationId xmlns:p14="http://schemas.microsoft.com/office/powerpoint/2010/main" val="604459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6BF1E98-2607-3541-01AD-6DAD0A92AE27}"/>
              </a:ext>
            </a:extLst>
          </p:cNvPr>
          <p:cNvSpPr txBox="1"/>
          <p:nvPr/>
        </p:nvSpPr>
        <p:spPr>
          <a:xfrm>
            <a:off x="609600" y="2201669"/>
            <a:ext cx="6134100" cy="6391493"/>
          </a:xfrm>
          <a:prstGeom prst="rect">
            <a:avLst/>
          </a:prstGeom>
        </p:spPr>
        <p:txBody>
          <a:bodyPr wrap="square" lIns="0" tIns="0" rIns="0" bIns="0" rtlCol="0" anchor="t">
            <a:spAutoFit/>
          </a:bodyPr>
          <a:lstStyle/>
          <a:p>
            <a:r>
              <a:rPr lang="tr-TR" sz="3200" dirty="0"/>
              <a:t>Organizasyon şeması nedir</a:t>
            </a:r>
          </a:p>
          <a:p>
            <a:pPr algn="l">
              <a:lnSpc>
                <a:spcPts val="3759"/>
              </a:lnSpc>
            </a:pPr>
            <a:endParaRPr lang="en-US" sz="3200" dirty="0">
              <a:solidFill>
                <a:srgbClr val="132052"/>
              </a:solidFill>
              <a:latin typeface="Now"/>
              <a:ea typeface="Now"/>
              <a:cs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Holdinglerin genel yapıları</a:t>
            </a:r>
          </a:p>
          <a:p>
            <a:pPr algn="l">
              <a:lnSpc>
                <a:spcPts val="3759"/>
              </a:lnSpc>
            </a:pPr>
            <a:endParaRPr lang="en-US" sz="3200" dirty="0">
              <a:solidFill>
                <a:srgbClr val="132052"/>
              </a:solidFill>
              <a:latin typeface="Now"/>
              <a:ea typeface="Now"/>
              <a:cs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Plazalarda kullanılan kelimeler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3200"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Günümüzde yaygın meslekler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rPr>
              <a:t>Popüler mühendislikler</a:t>
            </a:r>
            <a:endParaRPr lang="tr-TR" sz="3200" dirty="0">
              <a:solidFill>
                <a:srgbClr val="132052"/>
              </a:solidFill>
              <a:latin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3200" b="0" i="0" u="none" strike="noStrike" kern="1200" cap="none" spc="0" normalizeH="0" baseline="0" noProof="0" dirty="0">
              <a:ln>
                <a:noFill/>
              </a:ln>
              <a:solidFill>
                <a:srgbClr val="132052"/>
              </a:solidFill>
              <a:effectLst/>
              <a:uLnTx/>
              <a:uFillTx/>
              <a:latin typeface="Now"/>
              <a:ea typeface="+mn-ea"/>
              <a:cs typeface="+mn-cs"/>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rPr>
              <a:t>İş Akışı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3200" dirty="0">
              <a:solidFill>
                <a:prstClr val="black"/>
              </a:solidFill>
              <a:latin typeface="Calibri"/>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sym typeface="Now"/>
              </a:rPr>
              <a:t>Askerlik</a:t>
            </a:r>
            <a:endParaRPr lang="tr-TR" sz="3200" dirty="0">
              <a:solidFill>
                <a:srgbClr val="132052"/>
              </a:solidFill>
              <a:latin typeface="Now"/>
              <a:sym typeface="Now"/>
            </a:endParaRPr>
          </a:p>
        </p:txBody>
      </p:sp>
      <p:sp>
        <p:nvSpPr>
          <p:cNvPr id="3" name="AutoShape 5">
            <a:extLst>
              <a:ext uri="{FF2B5EF4-FFF2-40B4-BE49-F238E27FC236}">
                <a16:creationId xmlns:a16="http://schemas.microsoft.com/office/drawing/2014/main" id="{6FFE5691-F9C8-9963-D7F9-3AA301741AAB}"/>
              </a:ext>
            </a:extLst>
          </p:cNvPr>
          <p:cNvSpPr/>
          <p:nvPr/>
        </p:nvSpPr>
        <p:spPr>
          <a:xfrm flipV="1">
            <a:off x="655880" y="285203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5" name="AutoShape 7">
            <a:extLst>
              <a:ext uri="{FF2B5EF4-FFF2-40B4-BE49-F238E27FC236}">
                <a16:creationId xmlns:a16="http://schemas.microsoft.com/office/drawing/2014/main" id="{9EC6B8B4-4A17-1A87-CA2B-104380218689}"/>
              </a:ext>
            </a:extLst>
          </p:cNvPr>
          <p:cNvSpPr/>
          <p:nvPr/>
        </p:nvSpPr>
        <p:spPr>
          <a:xfrm>
            <a:off x="65588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2" name="AutoShape 7">
            <a:extLst>
              <a:ext uri="{FF2B5EF4-FFF2-40B4-BE49-F238E27FC236}">
                <a16:creationId xmlns:a16="http://schemas.microsoft.com/office/drawing/2014/main" id="{80F5C9F8-4A87-F3D7-A763-F47F1E00FCB2}"/>
              </a:ext>
            </a:extLst>
          </p:cNvPr>
          <p:cNvSpPr/>
          <p:nvPr/>
        </p:nvSpPr>
        <p:spPr>
          <a:xfrm>
            <a:off x="655880" y="579214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4" name="Freeform 12">
            <a:extLst>
              <a:ext uri="{FF2B5EF4-FFF2-40B4-BE49-F238E27FC236}">
                <a16:creationId xmlns:a16="http://schemas.microsoft.com/office/drawing/2014/main" id="{CCC4D538-08EC-B169-DD97-E5A1CAC0042C}"/>
              </a:ext>
            </a:extLst>
          </p:cNvPr>
          <p:cNvSpPr/>
          <p:nvPr/>
        </p:nvSpPr>
        <p:spPr>
          <a:xfrm>
            <a:off x="6172200" y="0"/>
            <a:ext cx="12115800"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17" name="AutoShape 5">
            <a:extLst>
              <a:ext uri="{FF2B5EF4-FFF2-40B4-BE49-F238E27FC236}">
                <a16:creationId xmlns:a16="http://schemas.microsoft.com/office/drawing/2014/main" id="{F3319670-3F19-C9AE-D4E2-FDA815ED3D8D}"/>
              </a:ext>
            </a:extLst>
          </p:cNvPr>
          <p:cNvSpPr/>
          <p:nvPr/>
        </p:nvSpPr>
        <p:spPr>
          <a:xfrm flipV="1">
            <a:off x="65588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8" name="AutoShape 7">
            <a:extLst>
              <a:ext uri="{FF2B5EF4-FFF2-40B4-BE49-F238E27FC236}">
                <a16:creationId xmlns:a16="http://schemas.microsoft.com/office/drawing/2014/main" id="{BCDFE43A-2181-15BF-E3F7-90FAD72EBD30}"/>
              </a:ext>
            </a:extLst>
          </p:cNvPr>
          <p:cNvSpPr/>
          <p:nvPr/>
        </p:nvSpPr>
        <p:spPr>
          <a:xfrm>
            <a:off x="655880" y="480796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9" name="AutoShape 7">
            <a:extLst>
              <a:ext uri="{FF2B5EF4-FFF2-40B4-BE49-F238E27FC236}">
                <a16:creationId xmlns:a16="http://schemas.microsoft.com/office/drawing/2014/main" id="{EC6A1BD3-64FE-5CF6-12F8-E967C6A7ABFA}"/>
              </a:ext>
            </a:extLst>
          </p:cNvPr>
          <p:cNvSpPr/>
          <p:nvPr/>
        </p:nvSpPr>
        <p:spPr>
          <a:xfrm>
            <a:off x="655880" y="677011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0" name="AutoShape 7">
            <a:extLst>
              <a:ext uri="{FF2B5EF4-FFF2-40B4-BE49-F238E27FC236}">
                <a16:creationId xmlns:a16="http://schemas.microsoft.com/office/drawing/2014/main" id="{93CA5415-A381-A726-DB55-4726233ADEA3}"/>
              </a:ext>
            </a:extLst>
          </p:cNvPr>
          <p:cNvSpPr/>
          <p:nvPr/>
        </p:nvSpPr>
        <p:spPr>
          <a:xfrm>
            <a:off x="655880" y="77542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1" name="AutoShape 7">
            <a:extLst>
              <a:ext uri="{FF2B5EF4-FFF2-40B4-BE49-F238E27FC236}">
                <a16:creationId xmlns:a16="http://schemas.microsoft.com/office/drawing/2014/main" id="{142740CE-72B2-0EB0-A4F2-749FE813BE9F}"/>
              </a:ext>
            </a:extLst>
          </p:cNvPr>
          <p:cNvSpPr/>
          <p:nvPr/>
        </p:nvSpPr>
        <p:spPr>
          <a:xfrm>
            <a:off x="655880" y="677011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2" name="AutoShape 7">
            <a:extLst>
              <a:ext uri="{FF2B5EF4-FFF2-40B4-BE49-F238E27FC236}">
                <a16:creationId xmlns:a16="http://schemas.microsoft.com/office/drawing/2014/main" id="{1406C74F-5245-BC36-B005-C4A5F8CB923C}"/>
              </a:ext>
            </a:extLst>
          </p:cNvPr>
          <p:cNvSpPr/>
          <p:nvPr/>
        </p:nvSpPr>
        <p:spPr>
          <a:xfrm>
            <a:off x="655880" y="8732263"/>
            <a:ext cx="3458920" cy="0"/>
          </a:xfrm>
          <a:prstGeom prst="line">
            <a:avLst/>
          </a:prstGeom>
          <a:ln w="19050" cap="flat">
            <a:solidFill>
              <a:srgbClr val="F89D56"/>
            </a:solidFill>
            <a:prstDash val="solid"/>
            <a:headEnd type="none" w="sm" len="sm"/>
            <a:tailEnd type="none" w="sm" len="sm"/>
          </a:ln>
        </p:spPr>
        <p:txBody>
          <a:bodyPr/>
          <a:lstStyle/>
          <a:p>
            <a:endParaRPr lang="tr-TR"/>
          </a:p>
        </p:txBody>
      </p:sp>
    </p:spTree>
    <p:extLst>
      <p:ext uri="{BB962C8B-B14F-4D97-AF65-F5344CB8AC3E}">
        <p14:creationId xmlns:p14="http://schemas.microsoft.com/office/powerpoint/2010/main" val="3622783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04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149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2">
            <a:extLst>
              <a:ext uri="{FF2B5EF4-FFF2-40B4-BE49-F238E27FC236}">
                <a16:creationId xmlns:a16="http://schemas.microsoft.com/office/drawing/2014/main" id="{D56F7C9F-CBC0-A11E-E0CA-BCE96729D0B1}"/>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4" name="Title 1">
            <a:extLst>
              <a:ext uri="{FF2B5EF4-FFF2-40B4-BE49-F238E27FC236}">
                <a16:creationId xmlns:a16="http://schemas.microsoft.com/office/drawing/2014/main" id="{91EA6473-141B-B747-6A8D-BA21A4F8CD63}"/>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Holdinglerin Genel Yapıları</a:t>
            </a:r>
          </a:p>
        </p:txBody>
      </p:sp>
      <p:sp>
        <p:nvSpPr>
          <p:cNvPr id="5" name="Title 1">
            <a:extLst>
              <a:ext uri="{FF2B5EF4-FFF2-40B4-BE49-F238E27FC236}">
                <a16:creationId xmlns:a16="http://schemas.microsoft.com/office/drawing/2014/main" id="{8723610C-0FBF-1F97-5534-934E6BD87587}"/>
              </a:ext>
            </a:extLst>
          </p:cNvPr>
          <p:cNvSpPr txBox="1">
            <a:spLocks/>
          </p:cNvSpPr>
          <p:nvPr/>
        </p:nvSpPr>
        <p:spPr>
          <a:xfrm>
            <a:off x="762000" y="2105193"/>
            <a:ext cx="4572000" cy="7676813"/>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Holdinglerin genel yapıları, şirketin stratejik hedeflerine, faaliyet alanlarına ve büyüklüğüne göre değişiklik gösterebilir.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Ürün Bazlı Yapı: Her bir ürün veya hizmet kategorisi için ayrı bölümler oluşturulması.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Pazar Bazlı Yapı: Belirli pazarlar veya müşteri segmentlerine odaklanan bölümlerin oluşturulması.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Coğrafya Bazlı Yapı: Farklı bölgelerdeki operasyonları yönetmek için bölgesel yöneticiler ve ekiplerin kurulması.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Fonksiyon Bazlı Yapı: Üretim, pazarlama, finans gibi ana fonksiyonlara göre bölümler oluşturulması.</a:t>
            </a:r>
            <a:endParaRPr lang="tr-TR" dirty="0"/>
          </a:p>
        </p:txBody>
      </p:sp>
    </p:spTree>
    <p:extLst>
      <p:ext uri="{BB962C8B-B14F-4D97-AF65-F5344CB8AC3E}">
        <p14:creationId xmlns:p14="http://schemas.microsoft.com/office/powerpoint/2010/main" val="186704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6749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5" imgH="312" progId="TCLayout.ActiveDocument.1">
                  <p:embed/>
                </p:oleObj>
              </mc:Choice>
              <mc:Fallback>
                <p:oleObj name="think-cell Slide" r:id="rId4" imgW="305" imgH="312" progId="TCLayout.ActiveDocument.1">
                  <p:embed/>
                  <p:pic>
                    <p:nvPicPr>
                      <p:cNvPr id="4" name="think-cell data - do not delete" hidden="1">
                        <a:extLst>
                          <a:ext uri="{FF2B5EF4-FFF2-40B4-BE49-F238E27FC236}">
                            <a16:creationId xmlns:a16="http://schemas.microsoft.com/office/drawing/2014/main" id="{5EA952FD-C82C-B92D-1979-8297D9CF50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3300" b="0" i="0" u="none" strike="noStrike" kern="1200" cap="none" spc="0" normalizeH="0" baseline="0" noProof="0" dirty="0">
                <a:ln>
                  <a:noFill/>
                </a:ln>
                <a:solidFill>
                  <a:prstClr val="black"/>
                </a:solidFill>
                <a:effectLst/>
                <a:uLnTx/>
                <a:uFillTx/>
                <a:latin typeface="Proxima Nova" panose="020B0604020202020204" charset="0"/>
                <a:ea typeface="+mj-ea"/>
                <a:cs typeface="+mj-cs"/>
              </a:rPr>
              <a:t>Örnek: Kazancı Holding ve Zorlu Holding</a:t>
            </a:r>
            <a:endParaRPr lang="tr-TR" dirty="0"/>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776426" y="0"/>
            <a:ext cx="7467600" cy="7933871"/>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Kazancı Holding</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Kazancı Holding, geniş bir organizasyon yapısına sahip olup, enerji, doğalgaz, elektrik, jeneratör ve tarım-turizm sektörlerinde faaliyet gösteren farklı şirketleri bünyesinde barındırır. Holdingin yönetim kurulu en üst seviyede bulunur ve her alt şirkete bağlı icra kurulları, CEO'lar ve yönetim kadrolarıyla yönetilir. </a:t>
            </a:r>
          </a:p>
        </p:txBody>
      </p:sp>
      <p:sp>
        <p:nvSpPr>
          <p:cNvPr id="11" name="Title 1">
            <a:extLst>
              <a:ext uri="{FF2B5EF4-FFF2-40B4-BE49-F238E27FC236}">
                <a16:creationId xmlns:a16="http://schemas.microsoft.com/office/drawing/2014/main" id="{243A2CAB-C5D0-3331-C360-7ADF9321E863}"/>
              </a:ext>
            </a:extLst>
          </p:cNvPr>
          <p:cNvSpPr txBox="1">
            <a:spLocks/>
          </p:cNvSpPr>
          <p:nvPr/>
        </p:nvSpPr>
        <p:spPr>
          <a:xfrm>
            <a:off x="9753600" y="-190500"/>
            <a:ext cx="7467600" cy="7933871"/>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Zorlu Holding</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Zorlu Holding, teknoloji, tekstil, enerji ve madencilik gibi çeşitli sektörlerde faaliyet göstermektedir. Holding, her sektörde yer alan grup başkanları tarafından yönetilmekte ve tüm grup başkanları doğrudan CEO'ya rapor vermektedir.</a:t>
            </a:r>
          </a:p>
        </p:txBody>
      </p:sp>
      <p:pic>
        <p:nvPicPr>
          <p:cNvPr id="5" name="Picture 4">
            <a:extLst>
              <a:ext uri="{FF2B5EF4-FFF2-40B4-BE49-F238E27FC236}">
                <a16:creationId xmlns:a16="http://schemas.microsoft.com/office/drawing/2014/main" id="{E124133D-89E5-F642-82D7-6F0F0D6D1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1713" y="5640328"/>
            <a:ext cx="4800600" cy="2700338"/>
          </a:xfrm>
          <a:prstGeom prst="rect">
            <a:avLst/>
          </a:prstGeom>
        </p:spPr>
      </p:pic>
      <p:pic>
        <p:nvPicPr>
          <p:cNvPr id="7" name="Picture 6">
            <a:extLst>
              <a:ext uri="{FF2B5EF4-FFF2-40B4-BE49-F238E27FC236}">
                <a16:creationId xmlns:a16="http://schemas.microsoft.com/office/drawing/2014/main" id="{EDACD8E0-DCCA-3903-3EAE-FA84B5645C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9400" y="4229100"/>
            <a:ext cx="5188813" cy="5188813"/>
          </a:xfrm>
          <a:prstGeom prst="rect">
            <a:avLst/>
          </a:prstGeom>
        </p:spPr>
      </p:pic>
    </p:spTree>
    <p:extLst>
      <p:ext uri="{BB962C8B-B14F-4D97-AF65-F5344CB8AC3E}">
        <p14:creationId xmlns:p14="http://schemas.microsoft.com/office/powerpoint/2010/main" val="414677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Organizasyon Şeması Nedir</a:t>
            </a:r>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762000" y="2933700"/>
            <a:ext cx="4572000" cy="52578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Organizasyon şeması, bir şirketin yapısını ve hiyerarşisini gösteren görsel bir diyagramdır.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Raporlama ilişkilerini ve departmanlar arasındaki bağları gösterir.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Her pozisyonun sorumluluk alanlarını belirler ve kimin kime rapor verdiğini netleştirir.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Çalışanların görev dağılımını ve yönetim süreçlerini daha etkin hale getirir.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Şirket içindeki liderlik yapısını ve iş akışını anlamada önemli bir rehber görevi görür.</a:t>
            </a:r>
            <a:endParaRPr lang="tr-TR" dirty="0"/>
          </a:p>
        </p:txBody>
      </p:sp>
      <p:pic>
        <p:nvPicPr>
          <p:cNvPr id="4" name="Picture 3">
            <a:extLst>
              <a:ext uri="{FF2B5EF4-FFF2-40B4-BE49-F238E27FC236}">
                <a16:creationId xmlns:a16="http://schemas.microsoft.com/office/drawing/2014/main" id="{E45FB145-346E-CE30-88FB-5E42F8575397}"/>
              </a:ext>
            </a:extLst>
          </p:cNvPr>
          <p:cNvPicPr>
            <a:picLocks noChangeAspect="1"/>
          </p:cNvPicPr>
          <p:nvPr/>
        </p:nvPicPr>
        <p:blipFill>
          <a:blip r:embed="rId2" cstate="print">
            <a:extLst>
              <a:ext uri="{28A0092B-C50C-407E-A947-70E740481C1C}">
                <a14:useLocalDpi xmlns:a14="http://schemas.microsoft.com/office/drawing/2010/main" val="0"/>
              </a:ext>
            </a:extLst>
          </a:blip>
          <a:srcRect l="12901" r="12764"/>
          <a:stretch/>
        </p:blipFill>
        <p:spPr>
          <a:xfrm>
            <a:off x="6553200" y="952500"/>
            <a:ext cx="11076827" cy="8382000"/>
          </a:xfrm>
          <a:prstGeom prst="rect">
            <a:avLst/>
          </a:prstGeom>
        </p:spPr>
      </p:pic>
    </p:spTree>
    <p:extLst>
      <p:ext uri="{BB962C8B-B14F-4D97-AF65-F5344CB8AC3E}">
        <p14:creationId xmlns:p14="http://schemas.microsoft.com/office/powerpoint/2010/main" val="26383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2B8A8-2596-DE34-77DB-811A0B45FFA9}"/>
            </a:ext>
          </a:extLst>
        </p:cNvPr>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C1CEE95E-56A6-6958-F26E-53871B7599BD}"/>
              </a:ext>
            </a:extLst>
          </p:cNvPr>
          <p:cNvGraphicFramePr>
            <a:graphicFrameLocks noChangeAspect="1"/>
          </p:cNvGraphicFramePr>
          <p:nvPr>
            <p:custDataLst>
              <p:tags r:id="rId1"/>
            </p:custDataLst>
            <p:extLst>
              <p:ext uri="{D42A27DB-BD31-4B8C-83A1-F6EECF244321}">
                <p14:modId xmlns:p14="http://schemas.microsoft.com/office/powerpoint/2010/main" val="2719297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28" name="think-cell data - do not delete" hidden="1">
                        <a:extLst>
                          <a:ext uri="{FF2B5EF4-FFF2-40B4-BE49-F238E27FC236}">
                            <a16:creationId xmlns:a16="http://schemas.microsoft.com/office/drawing/2014/main" id="{9BF62CF3-C9F7-BEEB-C4C7-7E047AD78C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C64F9A00-126D-9231-2C7F-E74E0670AFA3}"/>
              </a:ext>
            </a:extLst>
          </p:cNvPr>
          <p:cNvSpPr>
            <a:spLocks noGrp="1"/>
          </p:cNvSpPr>
          <p:nvPr>
            <p:ph type="title"/>
          </p:nvPr>
        </p:nvSpPr>
        <p:spPr/>
        <p:txBody>
          <a:bodyPr vert="horz"/>
          <a:lstStyle/>
          <a:p>
            <a:r>
              <a:rPr lang="tr-TR" dirty="0"/>
              <a:t>C Seviyesindeki Yöneticilerin Görevleri</a:t>
            </a:r>
          </a:p>
        </p:txBody>
      </p:sp>
      <p:sp>
        <p:nvSpPr>
          <p:cNvPr id="8" name="Google Shape;135;p6">
            <a:extLst>
              <a:ext uri="{FF2B5EF4-FFF2-40B4-BE49-F238E27FC236}">
                <a16:creationId xmlns:a16="http://schemas.microsoft.com/office/drawing/2014/main" id="{79D296E3-A86D-66D1-2BD0-A4F217D5D649}"/>
              </a:ext>
            </a:extLst>
          </p:cNvPr>
          <p:cNvSpPr/>
          <p:nvPr/>
        </p:nvSpPr>
        <p:spPr>
          <a:xfrm>
            <a:off x="1444746" y="2083332"/>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genel stratejik yönünü belirlemek ve yönetmek, tüm operasyonlardan sorumlu olmak.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Üst yönetim ekibini yönlendirmek, kurumsal hedefleri belirlemek, hissedarlar ve yönetim kurulu ile iletişimde bulunmak.</a:t>
            </a:r>
            <a:endParaRPr dirty="0"/>
          </a:p>
        </p:txBody>
      </p:sp>
      <p:pic>
        <p:nvPicPr>
          <p:cNvPr id="23" name="Google Shape;138;p6" descr="Confused person">
            <a:extLst>
              <a:ext uri="{FF2B5EF4-FFF2-40B4-BE49-F238E27FC236}">
                <a16:creationId xmlns:a16="http://schemas.microsoft.com/office/drawing/2014/main" id="{EF8C7B0E-C2A4-117D-CFDA-8514E0DB7ACB}"/>
              </a:ext>
            </a:extLst>
          </p:cNvPr>
          <p:cNvPicPr preferRelativeResize="0"/>
          <p:nvPr/>
        </p:nvPicPr>
        <p:blipFill rotWithShape="1">
          <a:blip r:embed="rId5">
            <a:alphaModFix/>
          </a:blip>
          <a:srcRect/>
          <a:stretch/>
        </p:blipFill>
        <p:spPr>
          <a:xfrm>
            <a:off x="674790" y="2142588"/>
            <a:ext cx="540000" cy="540000"/>
          </a:xfrm>
          <a:prstGeom prst="rect">
            <a:avLst/>
          </a:prstGeom>
          <a:noFill/>
          <a:ln>
            <a:noFill/>
          </a:ln>
        </p:spPr>
      </p:pic>
      <p:pic>
        <p:nvPicPr>
          <p:cNvPr id="1052" name="Grafik 1051" descr="Ofis çalışanı">
            <a:extLst>
              <a:ext uri="{FF2B5EF4-FFF2-40B4-BE49-F238E27FC236}">
                <a16:creationId xmlns:a16="http://schemas.microsoft.com/office/drawing/2014/main" id="{D9DCA2F0-8275-AC63-EDE4-4ADB94F327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40736" y="3072001"/>
            <a:ext cx="540000" cy="540000"/>
          </a:xfrm>
          <a:prstGeom prst="rect">
            <a:avLst/>
          </a:prstGeom>
        </p:spPr>
      </p:pic>
      <p:grpSp>
        <p:nvGrpSpPr>
          <p:cNvPr id="3" name="Google Shape;141;p6">
            <a:extLst>
              <a:ext uri="{FF2B5EF4-FFF2-40B4-BE49-F238E27FC236}">
                <a16:creationId xmlns:a16="http://schemas.microsoft.com/office/drawing/2014/main" id="{41372B27-5311-D453-521A-451A4A98B3F5}"/>
              </a:ext>
            </a:extLst>
          </p:cNvPr>
          <p:cNvGrpSpPr/>
          <p:nvPr/>
        </p:nvGrpSpPr>
        <p:grpSpPr>
          <a:xfrm>
            <a:off x="9197429" y="2203792"/>
            <a:ext cx="1042080" cy="770316"/>
            <a:chOff x="3707321" y="4165255"/>
            <a:chExt cx="1042080" cy="770316"/>
          </a:xfrm>
        </p:grpSpPr>
        <p:sp>
          <p:nvSpPr>
            <p:cNvPr id="4" name="Google Shape;142;p6">
              <a:extLst>
                <a:ext uri="{FF2B5EF4-FFF2-40B4-BE49-F238E27FC236}">
                  <a16:creationId xmlns:a16="http://schemas.microsoft.com/office/drawing/2014/main" id="{B108D03C-A0AC-550D-CF49-11729C427EFB}"/>
                </a:ext>
              </a:extLst>
            </p:cNvPr>
            <p:cNvSpPr/>
            <p:nvPr/>
          </p:nvSpPr>
          <p:spPr>
            <a:xfrm>
              <a:off x="3707321" y="4658479"/>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CEO Ofis</a:t>
              </a:r>
              <a:endParaRPr sz="1200" dirty="0"/>
            </a:p>
          </p:txBody>
        </p:sp>
        <p:pic>
          <p:nvPicPr>
            <p:cNvPr id="5" name="Google Shape;143;p6" descr="Meeting">
              <a:extLst>
                <a:ext uri="{FF2B5EF4-FFF2-40B4-BE49-F238E27FC236}">
                  <a16:creationId xmlns:a16="http://schemas.microsoft.com/office/drawing/2014/main" id="{10D347D6-0117-1E3C-3302-01ED7716A2C8}"/>
                </a:ext>
              </a:extLst>
            </p:cNvPr>
            <p:cNvPicPr preferRelativeResize="0"/>
            <p:nvPr/>
          </p:nvPicPr>
          <p:blipFill rotWithShape="1">
            <a:blip r:embed="rId8">
              <a:alphaModFix/>
            </a:blip>
            <a:srcRect/>
            <a:stretch/>
          </p:blipFill>
          <p:spPr>
            <a:xfrm>
              <a:off x="3967730" y="4165255"/>
              <a:ext cx="540000" cy="540000"/>
            </a:xfrm>
            <a:prstGeom prst="rect">
              <a:avLst/>
            </a:prstGeom>
            <a:noFill/>
            <a:ln>
              <a:noFill/>
            </a:ln>
          </p:spPr>
        </p:pic>
      </p:grpSp>
      <p:pic>
        <p:nvPicPr>
          <p:cNvPr id="46" name="Graphic 45" descr="Classroom">
            <a:extLst>
              <a:ext uri="{FF2B5EF4-FFF2-40B4-BE49-F238E27FC236}">
                <a16:creationId xmlns:a16="http://schemas.microsoft.com/office/drawing/2014/main" id="{F233B876-76D9-E4E4-A780-DE94243360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1783" y="5086409"/>
            <a:ext cx="546635" cy="546635"/>
          </a:xfrm>
          <a:prstGeom prst="rect">
            <a:avLst/>
          </a:prstGeom>
        </p:spPr>
      </p:pic>
      <p:pic>
        <p:nvPicPr>
          <p:cNvPr id="22" name="Grafik 49" descr="Sunu çubuk grafiği">
            <a:extLst>
              <a:ext uri="{FF2B5EF4-FFF2-40B4-BE49-F238E27FC236}">
                <a16:creationId xmlns:a16="http://schemas.microsoft.com/office/drawing/2014/main" id="{9F874DC0-A91D-77C1-DAB6-11753B8753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9007" y="4070114"/>
            <a:ext cx="537314" cy="537314"/>
          </a:xfrm>
          <a:prstGeom prst="rect">
            <a:avLst/>
          </a:prstGeom>
        </p:spPr>
      </p:pic>
      <p:pic>
        <p:nvPicPr>
          <p:cNvPr id="36" name="Grafik 63" descr="Tokalaşma">
            <a:extLst>
              <a:ext uri="{FF2B5EF4-FFF2-40B4-BE49-F238E27FC236}">
                <a16:creationId xmlns:a16="http://schemas.microsoft.com/office/drawing/2014/main" id="{670DC4D7-6D4E-03A2-2CFF-A129F8708D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51202" y="6134100"/>
            <a:ext cx="546636" cy="546636"/>
          </a:xfrm>
          <a:prstGeom prst="rect">
            <a:avLst/>
          </a:prstGeom>
        </p:spPr>
      </p:pic>
      <p:pic>
        <p:nvPicPr>
          <p:cNvPr id="62" name="Grafik 73" descr="İş Büyümesi">
            <a:extLst>
              <a:ext uri="{FF2B5EF4-FFF2-40B4-BE49-F238E27FC236}">
                <a16:creationId xmlns:a16="http://schemas.microsoft.com/office/drawing/2014/main" id="{572296F9-5E2E-A040-9DAA-02362E7062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9279" y="6095418"/>
            <a:ext cx="537313" cy="537313"/>
          </a:xfrm>
          <a:prstGeom prst="rect">
            <a:avLst/>
          </a:prstGeom>
        </p:spPr>
      </p:pic>
      <p:sp>
        <p:nvSpPr>
          <p:cNvPr id="1045" name="Google Shape;133;p6">
            <a:extLst>
              <a:ext uri="{FF2B5EF4-FFF2-40B4-BE49-F238E27FC236}">
                <a16:creationId xmlns:a16="http://schemas.microsoft.com/office/drawing/2014/main" id="{10D41AAD-01C2-A3D9-EADB-C13F80C982B2}"/>
              </a:ext>
            </a:extLst>
          </p:cNvPr>
          <p:cNvSpPr/>
          <p:nvPr/>
        </p:nvSpPr>
        <p:spPr>
          <a:xfrm>
            <a:off x="361440" y="2718009"/>
            <a:ext cx="1166700" cy="266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CEO (Genel Müdür)</a:t>
            </a:r>
            <a:endParaRPr sz="1200" dirty="0"/>
          </a:p>
        </p:txBody>
      </p:sp>
      <p:sp>
        <p:nvSpPr>
          <p:cNvPr id="1049" name="Google Shape;135;p6">
            <a:extLst>
              <a:ext uri="{FF2B5EF4-FFF2-40B4-BE49-F238E27FC236}">
                <a16:creationId xmlns:a16="http://schemas.microsoft.com/office/drawing/2014/main" id="{5F7E9A04-3048-F288-663F-B9FCA2A60D7C}"/>
              </a:ext>
            </a:extLst>
          </p:cNvPr>
          <p:cNvSpPr/>
          <p:nvPr/>
        </p:nvSpPr>
        <p:spPr>
          <a:xfrm>
            <a:off x="1444746" y="3107456"/>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teknolojik stratejisini geliştirmek ve yönetmek.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Teknolojik inovasyonları takip etmek, ürün geliştirme süreçlerini yönetmek, teknoloji yatırımlarını planlamak.</a:t>
            </a:r>
            <a:endParaRPr dirty="0"/>
          </a:p>
        </p:txBody>
      </p:sp>
      <p:sp>
        <p:nvSpPr>
          <p:cNvPr id="1050" name="Google Shape;135;p6">
            <a:extLst>
              <a:ext uri="{FF2B5EF4-FFF2-40B4-BE49-F238E27FC236}">
                <a16:creationId xmlns:a16="http://schemas.microsoft.com/office/drawing/2014/main" id="{9C6F2541-9331-98D3-6381-0CE0D0E5C731}"/>
              </a:ext>
            </a:extLst>
          </p:cNvPr>
          <p:cNvSpPr/>
          <p:nvPr/>
        </p:nvSpPr>
        <p:spPr>
          <a:xfrm>
            <a:off x="1429867" y="4102696"/>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mali stratejisini yönetmek ve finansal performansını maksimize etmek.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Finansal raporlama, bütçeleme, hazine yönetimi, iç denetimi sağlamak, yatırım stratejisini belirlemek.</a:t>
            </a:r>
            <a:endParaRPr dirty="0"/>
          </a:p>
        </p:txBody>
      </p:sp>
      <p:sp>
        <p:nvSpPr>
          <p:cNvPr id="1051" name="Google Shape;135;p6">
            <a:extLst>
              <a:ext uri="{FF2B5EF4-FFF2-40B4-BE49-F238E27FC236}">
                <a16:creationId xmlns:a16="http://schemas.microsoft.com/office/drawing/2014/main" id="{6CC87635-859A-9FC4-18D4-07C75050F916}"/>
              </a:ext>
            </a:extLst>
          </p:cNvPr>
          <p:cNvSpPr/>
          <p:nvPr/>
        </p:nvSpPr>
        <p:spPr>
          <a:xfrm>
            <a:off x="1429867" y="5136064"/>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pazarlama stratejisini geliştirmek ve marka bilinirliğini artırmak..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Dijital pazarlama, marka yönetimi, müşteri deneyimi, pazar araştırmaları ve ürün tanıtımı.</a:t>
            </a:r>
            <a:endParaRPr dirty="0"/>
          </a:p>
        </p:txBody>
      </p:sp>
      <p:sp>
        <p:nvSpPr>
          <p:cNvPr id="1053" name="Google Shape;135;p6">
            <a:extLst>
              <a:ext uri="{FF2B5EF4-FFF2-40B4-BE49-F238E27FC236}">
                <a16:creationId xmlns:a16="http://schemas.microsoft.com/office/drawing/2014/main" id="{3AFB1D69-97DC-2536-4175-68646F09A127}"/>
              </a:ext>
            </a:extLst>
          </p:cNvPr>
          <p:cNvSpPr/>
          <p:nvPr/>
        </p:nvSpPr>
        <p:spPr>
          <a:xfrm>
            <a:off x="1429867" y="6116009"/>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karşı karşıya olduğu riskleri yönetmek ve minimize etmek.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Risk analizleri yapmak, sigorta stratejileri geliştirmek, denetim süreçlerini yönetmek.</a:t>
            </a:r>
            <a:endParaRPr dirty="0"/>
          </a:p>
        </p:txBody>
      </p:sp>
      <p:sp>
        <p:nvSpPr>
          <p:cNvPr id="1054" name="Google Shape;135;p6">
            <a:extLst>
              <a:ext uri="{FF2B5EF4-FFF2-40B4-BE49-F238E27FC236}">
                <a16:creationId xmlns:a16="http://schemas.microsoft.com/office/drawing/2014/main" id="{03BEEEBE-6982-A691-EEF7-AC1FBFF2C85B}"/>
              </a:ext>
            </a:extLst>
          </p:cNvPr>
          <p:cNvSpPr/>
          <p:nvPr/>
        </p:nvSpPr>
        <p:spPr>
          <a:xfrm>
            <a:off x="1431946" y="7142528"/>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uzun vadeli stratejik planlamasını yapmak ve büyüme fırsatlarını değerlendirmek.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Kurumsal strateji geliştirme, iş geliştirme, yeni pazarlar ve ürün fırsatlarını araştırma.</a:t>
            </a:r>
            <a:endParaRPr dirty="0"/>
          </a:p>
        </p:txBody>
      </p:sp>
      <p:sp>
        <p:nvSpPr>
          <p:cNvPr id="1055" name="Google Shape;135;p6">
            <a:extLst>
              <a:ext uri="{FF2B5EF4-FFF2-40B4-BE49-F238E27FC236}">
                <a16:creationId xmlns:a16="http://schemas.microsoft.com/office/drawing/2014/main" id="{0FD910C8-A4A9-9740-010D-D66935EB5CA3}"/>
              </a:ext>
            </a:extLst>
          </p:cNvPr>
          <p:cNvSpPr/>
          <p:nvPr/>
        </p:nvSpPr>
        <p:spPr>
          <a:xfrm>
            <a:off x="10154859" y="2149020"/>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CEO’nun stratejik hedeflerine ulaşmasını desteklemek, iş akışını yönetmek, C-</a:t>
            </a:r>
            <a:r>
              <a:rPr lang="tr-TR" sz="1200" dirty="0" err="1">
                <a:solidFill>
                  <a:schemeClr val="dk1"/>
                </a:solidFill>
                <a:latin typeface="Calibri"/>
                <a:ea typeface="Calibri"/>
                <a:cs typeface="Calibri"/>
                <a:sym typeface="Calibri"/>
              </a:rPr>
              <a:t>level</a:t>
            </a:r>
            <a:r>
              <a:rPr lang="tr-TR" sz="1200" dirty="0">
                <a:solidFill>
                  <a:schemeClr val="dk1"/>
                </a:solidFill>
                <a:latin typeface="Calibri"/>
                <a:ea typeface="Calibri"/>
                <a:cs typeface="Calibri"/>
                <a:sym typeface="Calibri"/>
              </a:rPr>
              <a:t> yöneticiler ve direktörlerle etkili iletişimi sağlamak ve üst düzey karar alma süreçlerini kolaylaştırmak.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CEO’nun ajandasını ve toplantılarını yönetir, yazışma ve iletişim süreçlerini yürütür, gerekli analiz ve raporları hazırlayarak stratejik projelerin takibini yapar ve CEO'nun zamanını en verimli şekilde kullanmasını sağlar.</a:t>
            </a:r>
            <a:endParaRPr dirty="0"/>
          </a:p>
        </p:txBody>
      </p:sp>
      <p:sp>
        <p:nvSpPr>
          <p:cNvPr id="1056" name="Google Shape;135;p6">
            <a:extLst>
              <a:ext uri="{FF2B5EF4-FFF2-40B4-BE49-F238E27FC236}">
                <a16:creationId xmlns:a16="http://schemas.microsoft.com/office/drawing/2014/main" id="{A719A06E-EA43-3A4F-F63D-BA7337F6511A}"/>
              </a:ext>
            </a:extLst>
          </p:cNvPr>
          <p:cNvSpPr/>
          <p:nvPr/>
        </p:nvSpPr>
        <p:spPr>
          <a:xfrm>
            <a:off x="10173413" y="3107456"/>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günlük operasyonlarını yönetmek ve operasyonel verimliliği artırmak.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Üretim, tedarik zinciri, lojistik gibi operasyonel süreçleri denetlemek ve optimize etmek.</a:t>
            </a:r>
            <a:endParaRPr dirty="0"/>
          </a:p>
        </p:txBody>
      </p:sp>
      <p:sp>
        <p:nvSpPr>
          <p:cNvPr id="1057" name="Google Shape;135;p6">
            <a:extLst>
              <a:ext uri="{FF2B5EF4-FFF2-40B4-BE49-F238E27FC236}">
                <a16:creationId xmlns:a16="http://schemas.microsoft.com/office/drawing/2014/main" id="{E724A7C3-C0D1-27AC-D276-AF52EECC69C0}"/>
              </a:ext>
            </a:extLst>
          </p:cNvPr>
          <p:cNvSpPr/>
          <p:nvPr/>
        </p:nvSpPr>
        <p:spPr>
          <a:xfrm>
            <a:off x="10173413" y="4102696"/>
            <a:ext cx="7315542" cy="879534"/>
          </a:xfrm>
          <a:prstGeom prst="rect">
            <a:avLst/>
          </a:prstGeom>
          <a:noFill/>
          <a:ln>
            <a:noFill/>
          </a:ln>
        </p:spPr>
        <p:txBody>
          <a:bodyPr spcFirstLastPara="1" wrap="square" lIns="91425" tIns="45700" rIns="91425" bIns="45700" anchor="ctr" anchorCtr="0">
            <a:noAutofit/>
          </a:bodyPr>
          <a:lstStyle/>
          <a:p>
            <a:pPr lvl="0">
              <a:lnSpc>
                <a:spcPct val="90000"/>
              </a:lnSpc>
            </a:pPr>
            <a:r>
              <a:rPr lang="tr-TR" sz="1200" b="1" dirty="0">
                <a:solidFill>
                  <a:schemeClr val="dk1"/>
                </a:solidFill>
                <a:latin typeface="Calibri"/>
                <a:ea typeface="Calibri"/>
                <a:cs typeface="Calibri"/>
                <a:sym typeface="Calibri"/>
              </a:rPr>
              <a:t>Amaç: </a:t>
            </a:r>
            <a:r>
              <a:rPr lang="tr-TR" sz="1200" dirty="0">
                <a:solidFill>
                  <a:schemeClr val="dk1"/>
                </a:solidFill>
                <a:ea typeface="Calibri"/>
                <a:cs typeface="Calibri"/>
                <a:sym typeface="Calibri"/>
              </a:rPr>
              <a:t>Şirketin bilgi teknolojileri altyapısını yönetmek ve dijital dönüşüm süreçlerini yönlendirmek.</a:t>
            </a:r>
          </a:p>
          <a:p>
            <a:pPr lvl="0">
              <a:lnSpc>
                <a:spcPct val="90000"/>
              </a:lnSpc>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IT sistemlerinin yönetimi, siber güvenlik yönetimi ve teknolojik iyileştirmeler sağlamak..</a:t>
            </a:r>
            <a:endParaRPr dirty="0"/>
          </a:p>
        </p:txBody>
      </p:sp>
      <p:sp>
        <p:nvSpPr>
          <p:cNvPr id="1058" name="Google Shape;135;p6">
            <a:extLst>
              <a:ext uri="{FF2B5EF4-FFF2-40B4-BE49-F238E27FC236}">
                <a16:creationId xmlns:a16="http://schemas.microsoft.com/office/drawing/2014/main" id="{1AFEF941-80DD-DDBB-EAEF-0007ACF95CFD}"/>
              </a:ext>
            </a:extLst>
          </p:cNvPr>
          <p:cNvSpPr/>
          <p:nvPr/>
        </p:nvSpPr>
        <p:spPr>
          <a:xfrm>
            <a:off x="10154859" y="5095661"/>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İnsan kaynakları stratejisini yönetmek ve çalışan memnuniyetini artırmak.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İşe alım, yetenek yönetimi, çalışan gelişimi, performans değerlendirme ve organizasyonel gelişim..</a:t>
            </a:r>
            <a:endParaRPr dirty="0"/>
          </a:p>
        </p:txBody>
      </p:sp>
      <p:sp>
        <p:nvSpPr>
          <p:cNvPr id="1059" name="Google Shape;135;p6">
            <a:extLst>
              <a:ext uri="{FF2B5EF4-FFF2-40B4-BE49-F238E27FC236}">
                <a16:creationId xmlns:a16="http://schemas.microsoft.com/office/drawing/2014/main" id="{2F60FDF3-2142-96E0-2F2B-BBADD0C9FB71}"/>
              </a:ext>
            </a:extLst>
          </p:cNvPr>
          <p:cNvSpPr/>
          <p:nvPr/>
        </p:nvSpPr>
        <p:spPr>
          <a:xfrm>
            <a:off x="10173413" y="6111311"/>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yasal ve düzenleyici uyumluluğunu sağlamak.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İç denetim ve uyum süreçlerini yönetmek, etik kuralların uygulanmasını sağlamak.</a:t>
            </a:r>
            <a:endParaRPr dirty="0"/>
          </a:p>
        </p:txBody>
      </p:sp>
      <p:sp>
        <p:nvSpPr>
          <p:cNvPr id="1060" name="Google Shape;135;p6">
            <a:extLst>
              <a:ext uri="{FF2B5EF4-FFF2-40B4-BE49-F238E27FC236}">
                <a16:creationId xmlns:a16="http://schemas.microsoft.com/office/drawing/2014/main" id="{60A9E9CD-2792-413A-991F-369BF648F7BD}"/>
              </a:ext>
            </a:extLst>
          </p:cNvPr>
          <p:cNvSpPr/>
          <p:nvPr/>
        </p:nvSpPr>
        <p:spPr>
          <a:xfrm>
            <a:off x="10173413" y="7145227"/>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veri stratejisini yönetmek ve veriye dayalı kararlar almak için altyapı kurmak.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Veri analitiği, büyük veri yönetimi, yapay zeka ve makine öğrenmesi teknolojilerini entegre etmek, veri güvenliği ve veri tabanı yönetimi süreçlerini denetlemek.</a:t>
            </a:r>
            <a:endParaRPr dirty="0"/>
          </a:p>
        </p:txBody>
      </p:sp>
      <p:sp>
        <p:nvSpPr>
          <p:cNvPr id="1062" name="Google Shape;142;p6">
            <a:extLst>
              <a:ext uri="{FF2B5EF4-FFF2-40B4-BE49-F238E27FC236}">
                <a16:creationId xmlns:a16="http://schemas.microsoft.com/office/drawing/2014/main" id="{C092C963-280C-480B-655E-897289FED5A6}"/>
              </a:ext>
            </a:extLst>
          </p:cNvPr>
          <p:cNvSpPr/>
          <p:nvPr/>
        </p:nvSpPr>
        <p:spPr>
          <a:xfrm>
            <a:off x="9144453" y="3624906"/>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a:t>
            </a:r>
            <a:r>
              <a:rPr lang="tr-TR" sz="1000" dirty="0">
                <a:solidFill>
                  <a:schemeClr val="dk1"/>
                </a:solidFill>
                <a:latin typeface="Calibri"/>
                <a:ea typeface="Calibri"/>
                <a:cs typeface="Calibri"/>
                <a:sym typeface="Calibri"/>
              </a:rPr>
              <a:t>O</a:t>
            </a:r>
            <a:r>
              <a:rPr lang="en-US" sz="1000" dirty="0">
                <a:solidFill>
                  <a:schemeClr val="dk1"/>
                </a:solidFill>
                <a:latin typeface="Calibri"/>
                <a:ea typeface="Calibri"/>
                <a:cs typeface="Calibri"/>
                <a:sym typeface="Calibri"/>
              </a:rPr>
              <a:t>O</a:t>
            </a:r>
            <a:r>
              <a:rPr lang="tr-TR" sz="1000" dirty="0">
                <a:solidFill>
                  <a:schemeClr val="dk1"/>
                </a:solidFill>
                <a:latin typeface="Calibri"/>
                <a:ea typeface="Calibri"/>
                <a:cs typeface="Calibri"/>
                <a:sym typeface="Calibri"/>
              </a:rPr>
              <a:t> </a:t>
            </a:r>
            <a:r>
              <a:rPr lang="en-US" sz="1000" dirty="0">
                <a:solidFill>
                  <a:schemeClr val="dk1"/>
                </a:solidFill>
                <a:latin typeface="Calibri"/>
                <a:ea typeface="Calibri"/>
                <a:cs typeface="Calibri"/>
                <a:sym typeface="Calibri"/>
              </a:rPr>
              <a:t>(</a:t>
            </a:r>
            <a:r>
              <a:rPr lang="tr-TR" sz="1000" dirty="0">
                <a:solidFill>
                  <a:schemeClr val="dk1"/>
                </a:solidFill>
                <a:latin typeface="Calibri"/>
                <a:ea typeface="Calibri"/>
                <a:cs typeface="Calibri"/>
                <a:sym typeface="Calibri"/>
              </a:rPr>
              <a:t>Operasyon </a:t>
            </a:r>
            <a:r>
              <a:rPr lang="en-US" sz="1000" dirty="0">
                <a:solidFill>
                  <a:schemeClr val="dk1"/>
                </a:solidFill>
                <a:latin typeface="Calibri"/>
                <a:ea typeface="Calibri"/>
                <a:cs typeface="Calibri"/>
                <a:sym typeface="Calibri"/>
              </a:rPr>
              <a:t>Başkan Yardımcısı)</a:t>
            </a:r>
            <a:endParaRPr sz="1200" dirty="0"/>
          </a:p>
        </p:txBody>
      </p:sp>
      <p:sp>
        <p:nvSpPr>
          <p:cNvPr id="1077" name="Google Shape;142;p6">
            <a:extLst>
              <a:ext uri="{FF2B5EF4-FFF2-40B4-BE49-F238E27FC236}">
                <a16:creationId xmlns:a16="http://schemas.microsoft.com/office/drawing/2014/main" id="{2AD9EF27-045F-F5A8-70D3-DB487A8F6417}"/>
              </a:ext>
            </a:extLst>
          </p:cNvPr>
          <p:cNvSpPr/>
          <p:nvPr/>
        </p:nvSpPr>
        <p:spPr>
          <a:xfrm>
            <a:off x="441069" y="3652769"/>
            <a:ext cx="1042080" cy="27332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CTO (Teknoloji Başkan Yardımcısı)</a:t>
            </a:r>
            <a:endParaRPr sz="1200" dirty="0"/>
          </a:p>
        </p:txBody>
      </p:sp>
      <p:sp>
        <p:nvSpPr>
          <p:cNvPr id="1080" name="Google Shape;142;p6">
            <a:extLst>
              <a:ext uri="{FF2B5EF4-FFF2-40B4-BE49-F238E27FC236}">
                <a16:creationId xmlns:a16="http://schemas.microsoft.com/office/drawing/2014/main" id="{AB40E61E-C404-157D-3AB5-FB73A1C0C671}"/>
              </a:ext>
            </a:extLst>
          </p:cNvPr>
          <p:cNvSpPr/>
          <p:nvPr/>
        </p:nvSpPr>
        <p:spPr>
          <a:xfrm>
            <a:off x="411061" y="4645508"/>
            <a:ext cx="1092900" cy="27332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CFO (Finan</a:t>
            </a:r>
            <a:r>
              <a:rPr lang="tr-TR" sz="1000" dirty="0">
                <a:solidFill>
                  <a:schemeClr val="dk1"/>
                </a:solidFill>
                <a:latin typeface="Calibri"/>
                <a:ea typeface="Calibri"/>
                <a:cs typeface="Calibri"/>
                <a:sym typeface="Calibri"/>
              </a:rPr>
              <a:t>s</a:t>
            </a:r>
            <a:r>
              <a:rPr lang="en-US" sz="1000" dirty="0">
                <a:solidFill>
                  <a:schemeClr val="dk1"/>
                </a:solidFill>
                <a:latin typeface="Calibri"/>
                <a:ea typeface="Calibri"/>
                <a:cs typeface="Calibri"/>
                <a:sym typeface="Calibri"/>
              </a:rPr>
              <a:t> Başkan Yardımcısı)</a:t>
            </a:r>
            <a:endParaRPr lang="tr-TR" sz="1000" dirty="0">
              <a:solidFill>
                <a:schemeClr val="dk1"/>
              </a:solidFill>
              <a:latin typeface="Calibri"/>
              <a:ea typeface="Calibri"/>
              <a:cs typeface="Calibri"/>
              <a:sym typeface="Calibri"/>
            </a:endParaRPr>
          </a:p>
        </p:txBody>
      </p:sp>
      <p:sp>
        <p:nvSpPr>
          <p:cNvPr id="1083" name="Google Shape;142;p6">
            <a:extLst>
              <a:ext uri="{FF2B5EF4-FFF2-40B4-BE49-F238E27FC236}">
                <a16:creationId xmlns:a16="http://schemas.microsoft.com/office/drawing/2014/main" id="{B5F470D9-C165-181F-9F51-87BC515373FE}"/>
              </a:ext>
            </a:extLst>
          </p:cNvPr>
          <p:cNvSpPr/>
          <p:nvPr/>
        </p:nvSpPr>
        <p:spPr>
          <a:xfrm>
            <a:off x="466553" y="5647789"/>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CMO (Pazarlama Başkan Yardımcısı)</a:t>
            </a:r>
            <a:endParaRPr sz="1200" dirty="0"/>
          </a:p>
        </p:txBody>
      </p:sp>
      <p:pic>
        <p:nvPicPr>
          <p:cNvPr id="1092" name="Graphic 1091" descr="Cloud Computing">
            <a:extLst>
              <a:ext uri="{FF2B5EF4-FFF2-40B4-BE49-F238E27FC236}">
                <a16:creationId xmlns:a16="http://schemas.microsoft.com/office/drawing/2014/main" id="{898A0353-32A9-985E-856D-8B94822616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4790" y="3068061"/>
            <a:ext cx="540000" cy="540000"/>
          </a:xfrm>
          <a:prstGeom prst="rect">
            <a:avLst/>
          </a:prstGeom>
        </p:spPr>
      </p:pic>
      <p:pic>
        <p:nvPicPr>
          <p:cNvPr id="1106" name="Graphic 1105" descr="Store">
            <a:extLst>
              <a:ext uri="{FF2B5EF4-FFF2-40B4-BE49-F238E27FC236}">
                <a16:creationId xmlns:a16="http://schemas.microsoft.com/office/drawing/2014/main" id="{92ECDBD9-642C-EC32-4D1E-B87C45D0230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683845" y="5072399"/>
            <a:ext cx="537313" cy="537313"/>
          </a:xfrm>
          <a:prstGeom prst="rect">
            <a:avLst/>
          </a:prstGeom>
        </p:spPr>
      </p:pic>
      <p:pic>
        <p:nvPicPr>
          <p:cNvPr id="1112" name="Graphic 1111" descr="Database">
            <a:extLst>
              <a:ext uri="{FF2B5EF4-FFF2-40B4-BE49-F238E27FC236}">
                <a16:creationId xmlns:a16="http://schemas.microsoft.com/office/drawing/2014/main" id="{367B8A9A-EC54-3135-0685-0AC01C2C73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50612" y="7139266"/>
            <a:ext cx="547226" cy="547226"/>
          </a:xfrm>
          <a:prstGeom prst="rect">
            <a:avLst/>
          </a:prstGeom>
        </p:spPr>
      </p:pic>
      <p:sp>
        <p:nvSpPr>
          <p:cNvPr id="1120" name="Google Shape;142;p6">
            <a:extLst>
              <a:ext uri="{FF2B5EF4-FFF2-40B4-BE49-F238E27FC236}">
                <a16:creationId xmlns:a16="http://schemas.microsoft.com/office/drawing/2014/main" id="{77A2BFED-25B6-623A-E16A-62FAA70469FC}"/>
              </a:ext>
            </a:extLst>
          </p:cNvPr>
          <p:cNvSpPr/>
          <p:nvPr/>
        </p:nvSpPr>
        <p:spPr>
          <a:xfrm>
            <a:off x="9147218" y="4600896"/>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a:t>
            </a:r>
            <a:r>
              <a:rPr lang="tr-TR" sz="1000" dirty="0">
                <a:solidFill>
                  <a:schemeClr val="dk1"/>
                </a:solidFill>
                <a:latin typeface="Calibri"/>
                <a:ea typeface="Calibri"/>
                <a:cs typeface="Calibri"/>
                <a:sym typeface="Calibri"/>
              </a:rPr>
              <a:t>I</a:t>
            </a:r>
            <a:r>
              <a:rPr lang="en-US" sz="1000" dirty="0">
                <a:solidFill>
                  <a:schemeClr val="dk1"/>
                </a:solidFill>
                <a:latin typeface="Calibri"/>
                <a:ea typeface="Calibri"/>
                <a:cs typeface="Calibri"/>
                <a:sym typeface="Calibri"/>
              </a:rPr>
              <a:t>O</a:t>
            </a:r>
            <a:r>
              <a:rPr lang="tr-TR" sz="1000" dirty="0">
                <a:solidFill>
                  <a:schemeClr val="dk1"/>
                </a:solidFill>
                <a:latin typeface="Calibri"/>
                <a:ea typeface="Calibri"/>
                <a:cs typeface="Calibri"/>
                <a:sym typeface="Calibri"/>
              </a:rPr>
              <a:t> </a:t>
            </a:r>
            <a:r>
              <a:rPr lang="en-US" sz="1000" dirty="0">
                <a:solidFill>
                  <a:schemeClr val="dk1"/>
                </a:solidFill>
                <a:latin typeface="Calibri"/>
                <a:ea typeface="Calibri"/>
                <a:cs typeface="Calibri"/>
                <a:sym typeface="Calibri"/>
              </a:rPr>
              <a:t>(</a:t>
            </a:r>
            <a:r>
              <a:rPr lang="tr-TR" sz="1000" dirty="0">
                <a:solidFill>
                  <a:schemeClr val="dk1"/>
                </a:solidFill>
                <a:latin typeface="Calibri"/>
                <a:ea typeface="Calibri"/>
                <a:cs typeface="Calibri"/>
                <a:sym typeface="Calibri"/>
              </a:rPr>
              <a:t>Bilgi Teknolojileri </a:t>
            </a:r>
            <a:r>
              <a:rPr lang="en-US" sz="1000" dirty="0">
                <a:solidFill>
                  <a:schemeClr val="dk1"/>
                </a:solidFill>
                <a:latin typeface="Calibri"/>
                <a:ea typeface="Calibri"/>
                <a:cs typeface="Calibri"/>
                <a:sym typeface="Calibri"/>
              </a:rPr>
              <a:t>Başkan Yardımcısı)</a:t>
            </a:r>
            <a:endParaRPr sz="1200" dirty="0"/>
          </a:p>
        </p:txBody>
      </p:sp>
      <p:pic>
        <p:nvPicPr>
          <p:cNvPr id="1122" name="Graphic 1121" descr="Internet">
            <a:extLst>
              <a:ext uri="{FF2B5EF4-FFF2-40B4-BE49-F238E27FC236}">
                <a16:creationId xmlns:a16="http://schemas.microsoft.com/office/drawing/2014/main" id="{98D5BDE0-824D-A713-1AF3-7DDAAE17164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52364" y="4083580"/>
            <a:ext cx="545474" cy="545474"/>
          </a:xfrm>
          <a:prstGeom prst="rect">
            <a:avLst/>
          </a:prstGeom>
        </p:spPr>
      </p:pic>
      <p:sp>
        <p:nvSpPr>
          <p:cNvPr id="1123" name="Google Shape;142;p6">
            <a:extLst>
              <a:ext uri="{FF2B5EF4-FFF2-40B4-BE49-F238E27FC236}">
                <a16:creationId xmlns:a16="http://schemas.microsoft.com/office/drawing/2014/main" id="{C158F95F-EFF5-ED98-65D1-881808F2059F}"/>
              </a:ext>
            </a:extLst>
          </p:cNvPr>
          <p:cNvSpPr/>
          <p:nvPr/>
        </p:nvSpPr>
        <p:spPr>
          <a:xfrm>
            <a:off x="9145267" y="5633396"/>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CHRO (İnsan Kaynakları Başkan Yardımcısı)</a:t>
            </a:r>
            <a:endParaRPr sz="1200" dirty="0"/>
          </a:p>
        </p:txBody>
      </p:sp>
      <p:sp>
        <p:nvSpPr>
          <p:cNvPr id="1125" name="Google Shape;142;p6">
            <a:extLst>
              <a:ext uri="{FF2B5EF4-FFF2-40B4-BE49-F238E27FC236}">
                <a16:creationId xmlns:a16="http://schemas.microsoft.com/office/drawing/2014/main" id="{603EAEFF-B447-5693-EBB6-3953CC40D845}"/>
              </a:ext>
            </a:extLst>
          </p:cNvPr>
          <p:cNvSpPr/>
          <p:nvPr/>
        </p:nvSpPr>
        <p:spPr>
          <a:xfrm>
            <a:off x="472524" y="6647448"/>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CRO (Risk Yönetimi Başkan Yardımcısı)</a:t>
            </a:r>
            <a:endParaRPr sz="1200" dirty="0"/>
          </a:p>
        </p:txBody>
      </p:sp>
      <p:sp>
        <p:nvSpPr>
          <p:cNvPr id="1128" name="Google Shape;142;p6">
            <a:extLst>
              <a:ext uri="{FF2B5EF4-FFF2-40B4-BE49-F238E27FC236}">
                <a16:creationId xmlns:a16="http://schemas.microsoft.com/office/drawing/2014/main" id="{84920E21-D086-C4A8-0B62-D230EEF0A268}"/>
              </a:ext>
            </a:extLst>
          </p:cNvPr>
          <p:cNvSpPr/>
          <p:nvPr/>
        </p:nvSpPr>
        <p:spPr>
          <a:xfrm>
            <a:off x="9150652" y="6618418"/>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CCO (Uyum Başkan Yardımcısı)</a:t>
            </a:r>
            <a:endParaRPr sz="1200" dirty="0"/>
          </a:p>
        </p:txBody>
      </p:sp>
      <p:sp>
        <p:nvSpPr>
          <p:cNvPr id="1130" name="Google Shape;142;p6">
            <a:extLst>
              <a:ext uri="{FF2B5EF4-FFF2-40B4-BE49-F238E27FC236}">
                <a16:creationId xmlns:a16="http://schemas.microsoft.com/office/drawing/2014/main" id="{5D9EC06B-696C-F567-6389-22D59CF90022}"/>
              </a:ext>
            </a:extLst>
          </p:cNvPr>
          <p:cNvSpPr/>
          <p:nvPr/>
        </p:nvSpPr>
        <p:spPr>
          <a:xfrm>
            <a:off x="435587" y="7674427"/>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CSO (Strateji Başkan Yardımcısı)</a:t>
            </a:r>
            <a:endParaRPr sz="1200" dirty="0"/>
          </a:p>
        </p:txBody>
      </p:sp>
      <p:pic>
        <p:nvPicPr>
          <p:cNvPr id="1132" name="Graphic 1131" descr="Target">
            <a:extLst>
              <a:ext uri="{FF2B5EF4-FFF2-40B4-BE49-F238E27FC236}">
                <a16:creationId xmlns:a16="http://schemas.microsoft.com/office/drawing/2014/main" id="{6A66A9F6-1A8A-5987-A18E-957BBEC5DF3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3845" y="7090038"/>
            <a:ext cx="537313" cy="537313"/>
          </a:xfrm>
          <a:prstGeom prst="rect">
            <a:avLst/>
          </a:prstGeom>
        </p:spPr>
      </p:pic>
      <p:sp>
        <p:nvSpPr>
          <p:cNvPr id="1134" name="Google Shape;142;p6">
            <a:extLst>
              <a:ext uri="{FF2B5EF4-FFF2-40B4-BE49-F238E27FC236}">
                <a16:creationId xmlns:a16="http://schemas.microsoft.com/office/drawing/2014/main" id="{2BE68657-283D-4CA0-2268-CC6E6313EFC0}"/>
              </a:ext>
            </a:extLst>
          </p:cNvPr>
          <p:cNvSpPr/>
          <p:nvPr/>
        </p:nvSpPr>
        <p:spPr>
          <a:xfrm>
            <a:off x="9150652" y="7674883"/>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CDO (Veri Başkan Yardımcısı)</a:t>
            </a:r>
            <a:endParaRPr sz="1200" dirty="0"/>
          </a:p>
        </p:txBody>
      </p:sp>
    </p:spTree>
    <p:extLst>
      <p:ext uri="{BB962C8B-B14F-4D97-AF65-F5344CB8AC3E}">
        <p14:creationId xmlns:p14="http://schemas.microsoft.com/office/powerpoint/2010/main" val="2095364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d4ddfed4f1_0_258"/>
          <p:cNvSpPr txBox="1">
            <a:spLocks noGrp="1"/>
          </p:cNvSpPr>
          <p:nvPr>
            <p:ph type="title"/>
          </p:nvPr>
        </p:nvSpPr>
        <p:spPr>
          <a:xfrm>
            <a:off x="533400" y="444895"/>
            <a:ext cx="16978200" cy="87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300"/>
              <a:buFont typeface="Proxima Nova"/>
              <a:buNone/>
            </a:pPr>
            <a:r>
              <a:rPr lang="en-US"/>
              <a:t>Günümüzdeki Popüler Meslekler</a:t>
            </a:r>
            <a:endParaRPr/>
          </a:p>
        </p:txBody>
      </p:sp>
      <p:cxnSp>
        <p:nvCxnSpPr>
          <p:cNvPr id="98" name="Google Shape;98;g2d4ddfed4f1_0_258"/>
          <p:cNvCxnSpPr>
            <a:stCxn id="99" idx="2"/>
            <a:endCxn id="100" idx="0"/>
          </p:cNvCxnSpPr>
          <p:nvPr/>
        </p:nvCxnSpPr>
        <p:spPr>
          <a:xfrm rot="-5400000" flipH="1">
            <a:off x="2584149" y="2382447"/>
            <a:ext cx="1120500" cy="10947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01" name="Google Shape;101;g2d4ddfed4f1_0_258"/>
          <p:cNvCxnSpPr>
            <a:stCxn id="102" idx="0"/>
            <a:endCxn id="99" idx="2"/>
          </p:cNvCxnSpPr>
          <p:nvPr/>
        </p:nvCxnSpPr>
        <p:spPr>
          <a:xfrm rot="-5400000">
            <a:off x="1498747" y="2391819"/>
            <a:ext cx="1120500" cy="1076100"/>
          </a:xfrm>
          <a:prstGeom prst="bentConnector3">
            <a:avLst>
              <a:gd name="adj1" fmla="val 50003"/>
            </a:avLst>
          </a:prstGeom>
          <a:noFill/>
          <a:ln w="9525" cap="flat" cmpd="sng">
            <a:solidFill>
              <a:srgbClr val="C2C2C2"/>
            </a:solidFill>
            <a:prstDash val="solid"/>
            <a:miter lim="8000"/>
            <a:headEnd type="none" w="sm" len="sm"/>
            <a:tailEnd type="none" w="sm" len="sm"/>
          </a:ln>
        </p:spPr>
      </p:cxnSp>
      <p:grpSp>
        <p:nvGrpSpPr>
          <p:cNvPr id="103" name="Google Shape;103;g2d4ddfed4f1_0_258"/>
          <p:cNvGrpSpPr/>
          <p:nvPr/>
        </p:nvGrpSpPr>
        <p:grpSpPr>
          <a:xfrm>
            <a:off x="835870" y="1482096"/>
            <a:ext cx="3491825" cy="887451"/>
            <a:chOff x="1422943" y="2350465"/>
            <a:chExt cx="2719278" cy="532364"/>
          </a:xfrm>
        </p:grpSpPr>
        <p:sp>
          <p:nvSpPr>
            <p:cNvPr id="99" name="Google Shape;99;g2d4ddfed4f1_0_258"/>
            <p:cNvSpPr txBox="1"/>
            <p:nvPr/>
          </p:nvSpPr>
          <p:spPr>
            <a:xfrm>
              <a:off x="1446721" y="2440329"/>
              <a:ext cx="2695500" cy="442500"/>
            </a:xfrm>
            <a:prstGeom prst="rect">
              <a:avLst/>
            </a:prstGeom>
            <a:solidFill>
              <a:srgbClr val="F09348"/>
            </a:solidFill>
            <a:ln w="19050" cap="flat" cmpd="sng">
              <a:solidFill>
                <a:srgbClr val="1D7E75"/>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spcBef>
                  <a:spcPts val="0"/>
                </a:spcBef>
                <a:spcAft>
                  <a:spcPts val="0"/>
                </a:spcAft>
                <a:buNone/>
              </a:pPr>
              <a:r>
                <a:rPr lang="en-US" sz="2000">
                  <a:solidFill>
                    <a:srgbClr val="FFFFFF"/>
                  </a:solidFill>
                  <a:latin typeface="Roboto"/>
                  <a:ea typeface="Roboto"/>
                  <a:cs typeface="Roboto"/>
                  <a:sym typeface="Roboto"/>
                </a:rPr>
                <a:t>Bilgi ve Teknoloji</a:t>
              </a:r>
              <a:endParaRPr sz="2000">
                <a:solidFill>
                  <a:srgbClr val="FFFFFF"/>
                </a:solidFill>
                <a:latin typeface="Roboto"/>
                <a:ea typeface="Roboto"/>
                <a:cs typeface="Roboto"/>
                <a:sym typeface="Roboto"/>
              </a:endParaRPr>
            </a:p>
          </p:txBody>
        </p:sp>
        <p:sp>
          <p:nvSpPr>
            <p:cNvPr id="104" name="Google Shape;104;g2d4ddfed4f1_0_258"/>
            <p:cNvSpPr/>
            <p:nvPr/>
          </p:nvSpPr>
          <p:spPr>
            <a:xfrm>
              <a:off x="1422943" y="2350465"/>
              <a:ext cx="1538100" cy="52800"/>
            </a:xfrm>
            <a:prstGeom prst="rect">
              <a:avLst/>
            </a:prstGeom>
            <a:solidFill>
              <a:srgbClr val="F0934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05" name="Google Shape;105;g2d4ddfed4f1_0_258"/>
          <p:cNvGrpSpPr/>
          <p:nvPr/>
        </p:nvGrpSpPr>
        <p:grpSpPr>
          <a:xfrm>
            <a:off x="7250665" y="3490098"/>
            <a:ext cx="1975074" cy="737668"/>
            <a:chOff x="6418500" y="3555025"/>
            <a:chExt cx="1538100" cy="442513"/>
          </a:xfrm>
        </p:grpSpPr>
        <p:sp>
          <p:nvSpPr>
            <p:cNvPr id="106" name="Google Shape;106;g2d4ddfed4f1_0_258"/>
            <p:cNvSpPr txBox="1"/>
            <p:nvPr/>
          </p:nvSpPr>
          <p:spPr>
            <a:xfrm>
              <a:off x="64185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600">
                  <a:solidFill>
                    <a:srgbClr val="FFFFFF"/>
                  </a:solidFill>
                  <a:latin typeface="Roboto"/>
                  <a:ea typeface="Roboto"/>
                  <a:cs typeface="Roboto"/>
                  <a:sym typeface="Roboto"/>
                </a:rPr>
                <a:t>Kalite Kontrol</a:t>
              </a:r>
              <a:endParaRPr sz="1600">
                <a:solidFill>
                  <a:srgbClr val="FFFFFF"/>
                </a:solidFill>
                <a:latin typeface="Roboto"/>
                <a:ea typeface="Roboto"/>
                <a:cs typeface="Roboto"/>
                <a:sym typeface="Roboto"/>
              </a:endParaRPr>
            </a:p>
          </p:txBody>
        </p:sp>
        <p:sp>
          <p:nvSpPr>
            <p:cNvPr id="107" name="Google Shape;107;g2d4ddfed4f1_0_258"/>
            <p:cNvSpPr/>
            <p:nvPr/>
          </p:nvSpPr>
          <p:spPr>
            <a:xfrm>
              <a:off x="6418500" y="3555025"/>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08" name="Google Shape;108;g2d4ddfed4f1_0_258"/>
          <p:cNvGrpSpPr/>
          <p:nvPr/>
        </p:nvGrpSpPr>
        <p:grpSpPr>
          <a:xfrm>
            <a:off x="5079894" y="3490119"/>
            <a:ext cx="1975074" cy="737647"/>
            <a:chOff x="4728000" y="3555038"/>
            <a:chExt cx="1538100" cy="442500"/>
          </a:xfrm>
        </p:grpSpPr>
        <p:sp>
          <p:nvSpPr>
            <p:cNvPr id="109" name="Google Shape;109;g2d4ddfed4f1_0_258"/>
            <p:cNvSpPr txBox="1"/>
            <p:nvPr/>
          </p:nvSpPr>
          <p:spPr>
            <a:xfrm>
              <a:off x="47280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600">
                  <a:solidFill>
                    <a:srgbClr val="FFFFFF"/>
                  </a:solidFill>
                  <a:latin typeface="Roboto"/>
                  <a:ea typeface="Roboto"/>
                  <a:cs typeface="Roboto"/>
                  <a:sym typeface="Roboto"/>
                </a:rPr>
                <a:t>Lojistik Müdürü</a:t>
              </a:r>
              <a:endParaRPr sz="1600">
                <a:solidFill>
                  <a:srgbClr val="FFFFFF"/>
                </a:solidFill>
                <a:latin typeface="Roboto"/>
                <a:ea typeface="Roboto"/>
                <a:cs typeface="Roboto"/>
                <a:sym typeface="Roboto"/>
              </a:endParaRPr>
            </a:p>
          </p:txBody>
        </p:sp>
        <p:sp>
          <p:nvSpPr>
            <p:cNvPr id="110" name="Google Shape;110;g2d4ddfed4f1_0_258"/>
            <p:cNvSpPr/>
            <p:nvPr/>
          </p:nvSpPr>
          <p:spPr>
            <a:xfrm>
              <a:off x="47280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11" name="Google Shape;111;g2d4ddfed4f1_0_258"/>
          <p:cNvGrpSpPr/>
          <p:nvPr/>
        </p:nvGrpSpPr>
        <p:grpSpPr>
          <a:xfrm>
            <a:off x="2704181" y="3490119"/>
            <a:ext cx="1975074" cy="737647"/>
            <a:chOff x="2877900" y="3555038"/>
            <a:chExt cx="1538100" cy="442500"/>
          </a:xfrm>
        </p:grpSpPr>
        <p:sp>
          <p:nvSpPr>
            <p:cNvPr id="100" name="Google Shape;100;g2d4ddfed4f1_0_258"/>
            <p:cNvSpPr txBox="1"/>
            <p:nvPr/>
          </p:nvSpPr>
          <p:spPr>
            <a:xfrm>
              <a:off x="28779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500">
                  <a:solidFill>
                    <a:srgbClr val="FFFFFF"/>
                  </a:solidFill>
                  <a:latin typeface="Roboto"/>
                  <a:ea typeface="Roboto"/>
                  <a:cs typeface="Roboto"/>
                  <a:sym typeface="Roboto"/>
                </a:rPr>
                <a:t>Veri Mühendisi</a:t>
              </a:r>
              <a:endParaRPr sz="1500">
                <a:solidFill>
                  <a:srgbClr val="FFFFFF"/>
                </a:solidFill>
                <a:latin typeface="Roboto"/>
                <a:ea typeface="Roboto"/>
                <a:cs typeface="Roboto"/>
                <a:sym typeface="Roboto"/>
              </a:endParaRPr>
            </a:p>
          </p:txBody>
        </p:sp>
        <p:sp>
          <p:nvSpPr>
            <p:cNvPr id="112" name="Google Shape;112;g2d4ddfed4f1_0_258"/>
            <p:cNvSpPr/>
            <p:nvPr/>
          </p:nvSpPr>
          <p:spPr>
            <a:xfrm>
              <a:off x="28779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13" name="Google Shape;113;g2d4ddfed4f1_0_258"/>
          <p:cNvGrpSpPr/>
          <p:nvPr/>
        </p:nvGrpSpPr>
        <p:grpSpPr>
          <a:xfrm>
            <a:off x="533410" y="3490119"/>
            <a:ext cx="1975074" cy="737647"/>
            <a:chOff x="1187400" y="3555038"/>
            <a:chExt cx="1538100" cy="442500"/>
          </a:xfrm>
        </p:grpSpPr>
        <p:sp>
          <p:nvSpPr>
            <p:cNvPr id="102" name="Google Shape;102;g2d4ddfed4f1_0_258"/>
            <p:cNvSpPr txBox="1"/>
            <p:nvPr/>
          </p:nvSpPr>
          <p:spPr>
            <a:xfrm>
              <a:off x="11874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500">
                  <a:solidFill>
                    <a:srgbClr val="FFFFFF"/>
                  </a:solidFill>
                  <a:latin typeface="Roboto"/>
                  <a:ea typeface="Roboto"/>
                  <a:cs typeface="Roboto"/>
                  <a:sym typeface="Roboto"/>
                </a:rPr>
                <a:t>Sistem Mühendisi</a:t>
              </a:r>
              <a:endParaRPr sz="1500">
                <a:solidFill>
                  <a:srgbClr val="FFFFFF"/>
                </a:solidFill>
                <a:latin typeface="Roboto"/>
                <a:ea typeface="Roboto"/>
                <a:cs typeface="Roboto"/>
                <a:sym typeface="Roboto"/>
              </a:endParaRPr>
            </a:p>
          </p:txBody>
        </p:sp>
        <p:sp>
          <p:nvSpPr>
            <p:cNvPr id="114" name="Google Shape;114;g2d4ddfed4f1_0_258"/>
            <p:cNvSpPr/>
            <p:nvPr/>
          </p:nvSpPr>
          <p:spPr>
            <a:xfrm>
              <a:off x="11874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15" name="Google Shape;115;g2d4ddfed4f1_0_258"/>
          <p:cNvGrpSpPr/>
          <p:nvPr/>
        </p:nvGrpSpPr>
        <p:grpSpPr>
          <a:xfrm>
            <a:off x="5331670" y="1482096"/>
            <a:ext cx="3491825" cy="887451"/>
            <a:chOff x="1422943" y="2350465"/>
            <a:chExt cx="2719278" cy="532364"/>
          </a:xfrm>
        </p:grpSpPr>
        <p:sp>
          <p:nvSpPr>
            <p:cNvPr id="116" name="Google Shape;116;g2d4ddfed4f1_0_258"/>
            <p:cNvSpPr txBox="1"/>
            <p:nvPr/>
          </p:nvSpPr>
          <p:spPr>
            <a:xfrm>
              <a:off x="1446721" y="2440329"/>
              <a:ext cx="2695500" cy="442500"/>
            </a:xfrm>
            <a:prstGeom prst="rect">
              <a:avLst/>
            </a:prstGeom>
            <a:solidFill>
              <a:srgbClr val="F09348"/>
            </a:solidFill>
            <a:ln w="19050" cap="flat" cmpd="sng">
              <a:solidFill>
                <a:srgbClr val="1D7E75"/>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spcBef>
                  <a:spcPts val="0"/>
                </a:spcBef>
                <a:spcAft>
                  <a:spcPts val="0"/>
                </a:spcAft>
                <a:buNone/>
              </a:pPr>
              <a:r>
                <a:rPr lang="en-US" sz="2000">
                  <a:solidFill>
                    <a:srgbClr val="FFFFFF"/>
                  </a:solidFill>
                  <a:latin typeface="Roboto"/>
                  <a:ea typeface="Roboto"/>
                  <a:cs typeface="Roboto"/>
                  <a:sym typeface="Roboto"/>
                </a:rPr>
                <a:t>Operasyon</a:t>
              </a:r>
              <a:endParaRPr sz="2000">
                <a:solidFill>
                  <a:srgbClr val="FFFFFF"/>
                </a:solidFill>
                <a:latin typeface="Roboto"/>
                <a:ea typeface="Roboto"/>
                <a:cs typeface="Roboto"/>
                <a:sym typeface="Roboto"/>
              </a:endParaRPr>
            </a:p>
          </p:txBody>
        </p:sp>
        <p:sp>
          <p:nvSpPr>
            <p:cNvPr id="117" name="Google Shape;117;g2d4ddfed4f1_0_258"/>
            <p:cNvSpPr/>
            <p:nvPr/>
          </p:nvSpPr>
          <p:spPr>
            <a:xfrm>
              <a:off x="1422943" y="2350465"/>
              <a:ext cx="1538100" cy="52800"/>
            </a:xfrm>
            <a:prstGeom prst="rect">
              <a:avLst/>
            </a:prstGeom>
            <a:solidFill>
              <a:srgbClr val="F0934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cxnSp>
        <p:nvCxnSpPr>
          <p:cNvPr id="118" name="Google Shape;118;g2d4ddfed4f1_0_258"/>
          <p:cNvCxnSpPr/>
          <p:nvPr/>
        </p:nvCxnSpPr>
        <p:spPr>
          <a:xfrm rot="-5400000" flipH="1">
            <a:off x="7079949" y="2382447"/>
            <a:ext cx="1120500" cy="10947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19" name="Google Shape;119;g2d4ddfed4f1_0_258"/>
          <p:cNvCxnSpPr/>
          <p:nvPr/>
        </p:nvCxnSpPr>
        <p:spPr>
          <a:xfrm rot="-5400000">
            <a:off x="5994547" y="2391819"/>
            <a:ext cx="1120500" cy="10761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20" name="Google Shape;120;g2d4ddfed4f1_0_258"/>
          <p:cNvCxnSpPr>
            <a:stCxn id="121" idx="2"/>
            <a:endCxn id="122" idx="0"/>
          </p:cNvCxnSpPr>
          <p:nvPr/>
        </p:nvCxnSpPr>
        <p:spPr>
          <a:xfrm rot="-5400000" flipH="1">
            <a:off x="11651949" y="2382447"/>
            <a:ext cx="1120500" cy="10947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23" name="Google Shape;123;g2d4ddfed4f1_0_258"/>
          <p:cNvCxnSpPr>
            <a:stCxn id="124" idx="0"/>
            <a:endCxn id="121" idx="2"/>
          </p:cNvCxnSpPr>
          <p:nvPr/>
        </p:nvCxnSpPr>
        <p:spPr>
          <a:xfrm rot="-5400000">
            <a:off x="10566547" y="2391819"/>
            <a:ext cx="1120500" cy="1076100"/>
          </a:xfrm>
          <a:prstGeom prst="bentConnector3">
            <a:avLst>
              <a:gd name="adj1" fmla="val 50003"/>
            </a:avLst>
          </a:prstGeom>
          <a:noFill/>
          <a:ln w="9525" cap="flat" cmpd="sng">
            <a:solidFill>
              <a:srgbClr val="C2C2C2"/>
            </a:solidFill>
            <a:prstDash val="solid"/>
            <a:miter lim="8000"/>
            <a:headEnd type="none" w="sm" len="sm"/>
            <a:tailEnd type="none" w="sm" len="sm"/>
          </a:ln>
        </p:spPr>
      </p:cxnSp>
      <p:grpSp>
        <p:nvGrpSpPr>
          <p:cNvPr id="125" name="Google Shape;125;g2d4ddfed4f1_0_258"/>
          <p:cNvGrpSpPr/>
          <p:nvPr/>
        </p:nvGrpSpPr>
        <p:grpSpPr>
          <a:xfrm>
            <a:off x="9903670" y="1482096"/>
            <a:ext cx="3491825" cy="887451"/>
            <a:chOff x="1422943" y="2350465"/>
            <a:chExt cx="2719278" cy="532364"/>
          </a:xfrm>
        </p:grpSpPr>
        <p:sp>
          <p:nvSpPr>
            <p:cNvPr id="121" name="Google Shape;121;g2d4ddfed4f1_0_258"/>
            <p:cNvSpPr txBox="1"/>
            <p:nvPr/>
          </p:nvSpPr>
          <p:spPr>
            <a:xfrm>
              <a:off x="1446721" y="2440329"/>
              <a:ext cx="2695500" cy="442500"/>
            </a:xfrm>
            <a:prstGeom prst="rect">
              <a:avLst/>
            </a:prstGeom>
            <a:solidFill>
              <a:srgbClr val="F09348"/>
            </a:solidFill>
            <a:ln w="19050" cap="flat" cmpd="sng">
              <a:solidFill>
                <a:srgbClr val="1D7E75"/>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spcBef>
                  <a:spcPts val="0"/>
                </a:spcBef>
                <a:spcAft>
                  <a:spcPts val="0"/>
                </a:spcAft>
                <a:buNone/>
              </a:pPr>
              <a:r>
                <a:rPr lang="en-US" sz="2000">
                  <a:solidFill>
                    <a:srgbClr val="FFFFFF"/>
                  </a:solidFill>
                  <a:latin typeface="Roboto"/>
                  <a:ea typeface="Roboto"/>
                  <a:cs typeface="Roboto"/>
                  <a:sym typeface="Roboto"/>
                </a:rPr>
                <a:t>Finans</a:t>
              </a:r>
              <a:endParaRPr sz="2000">
                <a:solidFill>
                  <a:srgbClr val="FFFFFF"/>
                </a:solidFill>
                <a:latin typeface="Roboto"/>
                <a:ea typeface="Roboto"/>
                <a:cs typeface="Roboto"/>
                <a:sym typeface="Roboto"/>
              </a:endParaRPr>
            </a:p>
          </p:txBody>
        </p:sp>
        <p:sp>
          <p:nvSpPr>
            <p:cNvPr id="126" name="Google Shape;126;g2d4ddfed4f1_0_258"/>
            <p:cNvSpPr/>
            <p:nvPr/>
          </p:nvSpPr>
          <p:spPr>
            <a:xfrm>
              <a:off x="1422943" y="2350465"/>
              <a:ext cx="1538100" cy="52800"/>
            </a:xfrm>
            <a:prstGeom prst="rect">
              <a:avLst/>
            </a:prstGeom>
            <a:solidFill>
              <a:srgbClr val="F0934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27" name="Google Shape;127;g2d4ddfed4f1_0_258"/>
          <p:cNvGrpSpPr/>
          <p:nvPr/>
        </p:nvGrpSpPr>
        <p:grpSpPr>
          <a:xfrm>
            <a:off x="16318465" y="3490098"/>
            <a:ext cx="1975074" cy="737668"/>
            <a:chOff x="6418500" y="3555025"/>
            <a:chExt cx="1538100" cy="442513"/>
          </a:xfrm>
        </p:grpSpPr>
        <p:sp>
          <p:nvSpPr>
            <p:cNvPr id="128" name="Google Shape;128;g2d4ddfed4f1_0_258"/>
            <p:cNvSpPr txBox="1"/>
            <p:nvPr/>
          </p:nvSpPr>
          <p:spPr>
            <a:xfrm>
              <a:off x="64185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rmAutofit fontScale="92500"/>
            </a:bodyPr>
            <a:lstStyle/>
            <a:p>
              <a:pPr marL="0" lvl="0" indent="0" algn="l" rtl="0">
                <a:spcBef>
                  <a:spcPts val="0"/>
                </a:spcBef>
                <a:spcAft>
                  <a:spcPts val="0"/>
                </a:spcAft>
                <a:buNone/>
              </a:pPr>
              <a:r>
                <a:rPr lang="en-US" sz="1600">
                  <a:solidFill>
                    <a:srgbClr val="FFFFFF"/>
                  </a:solidFill>
                  <a:latin typeface="Roboto"/>
                  <a:ea typeface="Roboto"/>
                  <a:cs typeface="Roboto"/>
                  <a:sym typeface="Roboto"/>
                </a:rPr>
                <a:t>Pazarlama Analisti</a:t>
              </a:r>
              <a:endParaRPr sz="1600">
                <a:solidFill>
                  <a:srgbClr val="FFFFFF"/>
                </a:solidFill>
                <a:latin typeface="Roboto"/>
                <a:ea typeface="Roboto"/>
                <a:cs typeface="Roboto"/>
                <a:sym typeface="Roboto"/>
              </a:endParaRPr>
            </a:p>
          </p:txBody>
        </p:sp>
        <p:sp>
          <p:nvSpPr>
            <p:cNvPr id="129" name="Google Shape;129;g2d4ddfed4f1_0_258"/>
            <p:cNvSpPr/>
            <p:nvPr/>
          </p:nvSpPr>
          <p:spPr>
            <a:xfrm>
              <a:off x="6418500" y="3555025"/>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30" name="Google Shape;130;g2d4ddfed4f1_0_258"/>
          <p:cNvGrpSpPr/>
          <p:nvPr/>
        </p:nvGrpSpPr>
        <p:grpSpPr>
          <a:xfrm>
            <a:off x="14147694" y="3490119"/>
            <a:ext cx="1975074" cy="737647"/>
            <a:chOff x="4728000" y="3555038"/>
            <a:chExt cx="1538100" cy="442500"/>
          </a:xfrm>
        </p:grpSpPr>
        <p:sp>
          <p:nvSpPr>
            <p:cNvPr id="131" name="Google Shape;131;g2d4ddfed4f1_0_258"/>
            <p:cNvSpPr txBox="1"/>
            <p:nvPr/>
          </p:nvSpPr>
          <p:spPr>
            <a:xfrm>
              <a:off x="47280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rmAutofit fontScale="92500" lnSpcReduction="20000"/>
            </a:bodyPr>
            <a:lstStyle/>
            <a:p>
              <a:pPr marL="0" lvl="0" indent="0" algn="l" rtl="0">
                <a:spcBef>
                  <a:spcPts val="0"/>
                </a:spcBef>
                <a:spcAft>
                  <a:spcPts val="0"/>
                </a:spcAft>
                <a:buNone/>
              </a:pPr>
              <a:r>
                <a:rPr lang="en-US" sz="1600">
                  <a:solidFill>
                    <a:srgbClr val="FFFFFF"/>
                  </a:solidFill>
                  <a:latin typeface="Roboto"/>
                  <a:ea typeface="Roboto"/>
                  <a:cs typeface="Roboto"/>
                  <a:sym typeface="Roboto"/>
                </a:rPr>
                <a:t>Performans Pazarlama Uzmanı</a:t>
              </a:r>
              <a:endParaRPr sz="1600">
                <a:solidFill>
                  <a:srgbClr val="FFFFFF"/>
                </a:solidFill>
                <a:latin typeface="Roboto"/>
                <a:ea typeface="Roboto"/>
                <a:cs typeface="Roboto"/>
                <a:sym typeface="Roboto"/>
              </a:endParaRPr>
            </a:p>
          </p:txBody>
        </p:sp>
        <p:sp>
          <p:nvSpPr>
            <p:cNvPr id="132" name="Google Shape;132;g2d4ddfed4f1_0_258"/>
            <p:cNvSpPr/>
            <p:nvPr/>
          </p:nvSpPr>
          <p:spPr>
            <a:xfrm>
              <a:off x="47280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33" name="Google Shape;133;g2d4ddfed4f1_0_258"/>
          <p:cNvGrpSpPr/>
          <p:nvPr/>
        </p:nvGrpSpPr>
        <p:grpSpPr>
          <a:xfrm>
            <a:off x="11771981" y="3490119"/>
            <a:ext cx="1975074" cy="737647"/>
            <a:chOff x="2877900" y="3555038"/>
            <a:chExt cx="1538100" cy="442500"/>
          </a:xfrm>
        </p:grpSpPr>
        <p:sp>
          <p:nvSpPr>
            <p:cNvPr id="122" name="Google Shape;122;g2d4ddfed4f1_0_258"/>
            <p:cNvSpPr txBox="1"/>
            <p:nvPr/>
          </p:nvSpPr>
          <p:spPr>
            <a:xfrm>
              <a:off x="28779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500">
                  <a:solidFill>
                    <a:srgbClr val="FFFFFF"/>
                  </a:solidFill>
                  <a:latin typeface="Roboto"/>
                  <a:ea typeface="Roboto"/>
                  <a:cs typeface="Roboto"/>
                  <a:sym typeface="Roboto"/>
                </a:rPr>
                <a:t>Portföy Yöneticisi</a:t>
              </a:r>
              <a:endParaRPr sz="1500">
                <a:solidFill>
                  <a:srgbClr val="FFFFFF"/>
                </a:solidFill>
                <a:latin typeface="Roboto"/>
                <a:ea typeface="Roboto"/>
                <a:cs typeface="Roboto"/>
                <a:sym typeface="Roboto"/>
              </a:endParaRPr>
            </a:p>
          </p:txBody>
        </p:sp>
        <p:sp>
          <p:nvSpPr>
            <p:cNvPr id="134" name="Google Shape;134;g2d4ddfed4f1_0_258"/>
            <p:cNvSpPr/>
            <p:nvPr/>
          </p:nvSpPr>
          <p:spPr>
            <a:xfrm>
              <a:off x="28779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35" name="Google Shape;135;g2d4ddfed4f1_0_258"/>
          <p:cNvGrpSpPr/>
          <p:nvPr/>
        </p:nvGrpSpPr>
        <p:grpSpPr>
          <a:xfrm>
            <a:off x="9601210" y="3490119"/>
            <a:ext cx="1975074" cy="737647"/>
            <a:chOff x="1187400" y="3555038"/>
            <a:chExt cx="1538100" cy="442500"/>
          </a:xfrm>
        </p:grpSpPr>
        <p:sp>
          <p:nvSpPr>
            <p:cNvPr id="124" name="Google Shape;124;g2d4ddfed4f1_0_258"/>
            <p:cNvSpPr txBox="1"/>
            <p:nvPr/>
          </p:nvSpPr>
          <p:spPr>
            <a:xfrm>
              <a:off x="11874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500">
                  <a:solidFill>
                    <a:srgbClr val="FFFFFF"/>
                  </a:solidFill>
                  <a:latin typeface="Roboto"/>
                  <a:ea typeface="Roboto"/>
                  <a:cs typeface="Roboto"/>
                  <a:sym typeface="Roboto"/>
                </a:rPr>
                <a:t>Finans Analisti</a:t>
              </a:r>
              <a:endParaRPr sz="1500">
                <a:solidFill>
                  <a:srgbClr val="FFFFFF"/>
                </a:solidFill>
                <a:latin typeface="Roboto"/>
                <a:ea typeface="Roboto"/>
                <a:cs typeface="Roboto"/>
                <a:sym typeface="Roboto"/>
              </a:endParaRPr>
            </a:p>
          </p:txBody>
        </p:sp>
        <p:sp>
          <p:nvSpPr>
            <p:cNvPr id="136" name="Google Shape;136;g2d4ddfed4f1_0_258"/>
            <p:cNvSpPr/>
            <p:nvPr/>
          </p:nvSpPr>
          <p:spPr>
            <a:xfrm>
              <a:off x="11874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37" name="Google Shape;137;g2d4ddfed4f1_0_258"/>
          <p:cNvGrpSpPr/>
          <p:nvPr/>
        </p:nvGrpSpPr>
        <p:grpSpPr>
          <a:xfrm>
            <a:off x="14399470" y="1482096"/>
            <a:ext cx="3491825" cy="887451"/>
            <a:chOff x="1422943" y="2350465"/>
            <a:chExt cx="2719278" cy="532364"/>
          </a:xfrm>
        </p:grpSpPr>
        <p:sp>
          <p:nvSpPr>
            <p:cNvPr id="138" name="Google Shape;138;g2d4ddfed4f1_0_258"/>
            <p:cNvSpPr txBox="1"/>
            <p:nvPr/>
          </p:nvSpPr>
          <p:spPr>
            <a:xfrm>
              <a:off x="1446721" y="2440329"/>
              <a:ext cx="2695500" cy="442500"/>
            </a:xfrm>
            <a:prstGeom prst="rect">
              <a:avLst/>
            </a:prstGeom>
            <a:solidFill>
              <a:srgbClr val="F09348"/>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spcBef>
                  <a:spcPts val="0"/>
                </a:spcBef>
                <a:spcAft>
                  <a:spcPts val="0"/>
                </a:spcAft>
                <a:buNone/>
              </a:pPr>
              <a:r>
                <a:rPr lang="en-US" sz="2000">
                  <a:solidFill>
                    <a:srgbClr val="FFFFFF"/>
                  </a:solidFill>
                  <a:latin typeface="Roboto"/>
                  <a:ea typeface="Roboto"/>
                  <a:cs typeface="Roboto"/>
                  <a:sym typeface="Roboto"/>
                </a:rPr>
                <a:t>Pazarlama</a:t>
              </a:r>
              <a:endParaRPr sz="2000">
                <a:solidFill>
                  <a:srgbClr val="FFFFFF"/>
                </a:solidFill>
                <a:latin typeface="Roboto"/>
                <a:ea typeface="Roboto"/>
                <a:cs typeface="Roboto"/>
                <a:sym typeface="Roboto"/>
              </a:endParaRPr>
            </a:p>
          </p:txBody>
        </p:sp>
        <p:sp>
          <p:nvSpPr>
            <p:cNvPr id="139" name="Google Shape;139;g2d4ddfed4f1_0_258"/>
            <p:cNvSpPr/>
            <p:nvPr/>
          </p:nvSpPr>
          <p:spPr>
            <a:xfrm>
              <a:off x="1422943" y="2350465"/>
              <a:ext cx="1538100" cy="52800"/>
            </a:xfrm>
            <a:prstGeom prst="rect">
              <a:avLst/>
            </a:prstGeom>
            <a:solidFill>
              <a:srgbClr val="F0934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cxnSp>
        <p:nvCxnSpPr>
          <p:cNvPr id="140" name="Google Shape;140;g2d4ddfed4f1_0_258"/>
          <p:cNvCxnSpPr/>
          <p:nvPr/>
        </p:nvCxnSpPr>
        <p:spPr>
          <a:xfrm rot="-5400000" flipH="1">
            <a:off x="16147749" y="2382447"/>
            <a:ext cx="1120500" cy="10947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41" name="Google Shape;141;g2d4ddfed4f1_0_258"/>
          <p:cNvCxnSpPr/>
          <p:nvPr/>
        </p:nvCxnSpPr>
        <p:spPr>
          <a:xfrm rot="-5400000">
            <a:off x="15062347" y="2391819"/>
            <a:ext cx="1120500" cy="10761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42" name="Google Shape;142;g2d4ddfed4f1_0_258"/>
          <p:cNvCxnSpPr>
            <a:stCxn id="143" idx="2"/>
            <a:endCxn id="144" idx="0"/>
          </p:cNvCxnSpPr>
          <p:nvPr/>
        </p:nvCxnSpPr>
        <p:spPr>
          <a:xfrm rot="-5400000" flipH="1">
            <a:off x="2507949" y="6573447"/>
            <a:ext cx="1120500" cy="10947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45" name="Google Shape;145;g2d4ddfed4f1_0_258"/>
          <p:cNvCxnSpPr>
            <a:stCxn id="146" idx="0"/>
            <a:endCxn id="143" idx="2"/>
          </p:cNvCxnSpPr>
          <p:nvPr/>
        </p:nvCxnSpPr>
        <p:spPr>
          <a:xfrm rot="-5400000">
            <a:off x="1422547" y="6582819"/>
            <a:ext cx="1120500" cy="1076100"/>
          </a:xfrm>
          <a:prstGeom prst="bentConnector3">
            <a:avLst>
              <a:gd name="adj1" fmla="val 50003"/>
            </a:avLst>
          </a:prstGeom>
          <a:noFill/>
          <a:ln w="9525" cap="flat" cmpd="sng">
            <a:solidFill>
              <a:srgbClr val="C2C2C2"/>
            </a:solidFill>
            <a:prstDash val="solid"/>
            <a:miter lim="8000"/>
            <a:headEnd type="none" w="sm" len="sm"/>
            <a:tailEnd type="none" w="sm" len="sm"/>
          </a:ln>
        </p:spPr>
      </p:cxnSp>
      <p:grpSp>
        <p:nvGrpSpPr>
          <p:cNvPr id="147" name="Google Shape;147;g2d4ddfed4f1_0_258"/>
          <p:cNvGrpSpPr/>
          <p:nvPr/>
        </p:nvGrpSpPr>
        <p:grpSpPr>
          <a:xfrm>
            <a:off x="759670" y="5673096"/>
            <a:ext cx="3491825" cy="887451"/>
            <a:chOff x="1422943" y="2350465"/>
            <a:chExt cx="2719278" cy="532364"/>
          </a:xfrm>
        </p:grpSpPr>
        <p:sp>
          <p:nvSpPr>
            <p:cNvPr id="143" name="Google Shape;143;g2d4ddfed4f1_0_258"/>
            <p:cNvSpPr txBox="1"/>
            <p:nvPr/>
          </p:nvSpPr>
          <p:spPr>
            <a:xfrm>
              <a:off x="1446721" y="2440329"/>
              <a:ext cx="2695500" cy="442500"/>
            </a:xfrm>
            <a:prstGeom prst="rect">
              <a:avLst/>
            </a:prstGeom>
            <a:solidFill>
              <a:srgbClr val="F09348"/>
            </a:solidFill>
            <a:ln w="19050" cap="flat" cmpd="sng">
              <a:solidFill>
                <a:srgbClr val="1D7E75"/>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spcBef>
                  <a:spcPts val="0"/>
                </a:spcBef>
                <a:spcAft>
                  <a:spcPts val="0"/>
                </a:spcAft>
                <a:buNone/>
              </a:pPr>
              <a:r>
                <a:rPr lang="en-US" sz="2000">
                  <a:solidFill>
                    <a:srgbClr val="FFFFFF"/>
                  </a:solidFill>
                  <a:latin typeface="Roboto"/>
                  <a:ea typeface="Roboto"/>
                  <a:cs typeface="Roboto"/>
                  <a:sym typeface="Roboto"/>
                </a:rPr>
                <a:t>İnsan Kaynakları</a:t>
              </a:r>
              <a:endParaRPr sz="2000">
                <a:solidFill>
                  <a:srgbClr val="FFFFFF"/>
                </a:solidFill>
                <a:latin typeface="Roboto"/>
                <a:ea typeface="Roboto"/>
                <a:cs typeface="Roboto"/>
                <a:sym typeface="Roboto"/>
              </a:endParaRPr>
            </a:p>
          </p:txBody>
        </p:sp>
        <p:sp>
          <p:nvSpPr>
            <p:cNvPr id="148" name="Google Shape;148;g2d4ddfed4f1_0_258"/>
            <p:cNvSpPr/>
            <p:nvPr/>
          </p:nvSpPr>
          <p:spPr>
            <a:xfrm>
              <a:off x="1422943" y="2350465"/>
              <a:ext cx="1538100" cy="52800"/>
            </a:xfrm>
            <a:prstGeom prst="rect">
              <a:avLst/>
            </a:prstGeom>
            <a:solidFill>
              <a:srgbClr val="F0934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49" name="Google Shape;149;g2d4ddfed4f1_0_258"/>
          <p:cNvGrpSpPr/>
          <p:nvPr/>
        </p:nvGrpSpPr>
        <p:grpSpPr>
          <a:xfrm>
            <a:off x="7174465" y="7681098"/>
            <a:ext cx="1975074" cy="737668"/>
            <a:chOff x="6418500" y="3555025"/>
            <a:chExt cx="1538100" cy="442513"/>
          </a:xfrm>
        </p:grpSpPr>
        <p:sp>
          <p:nvSpPr>
            <p:cNvPr id="150" name="Google Shape;150;g2d4ddfed4f1_0_258"/>
            <p:cNvSpPr txBox="1"/>
            <p:nvPr/>
          </p:nvSpPr>
          <p:spPr>
            <a:xfrm>
              <a:off x="64185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600">
                  <a:solidFill>
                    <a:srgbClr val="FFFFFF"/>
                  </a:solidFill>
                  <a:latin typeface="Roboto"/>
                  <a:ea typeface="Roboto"/>
                  <a:cs typeface="Roboto"/>
                  <a:sym typeface="Roboto"/>
                </a:rPr>
                <a:t>Hukuk Danışmanı</a:t>
              </a:r>
              <a:endParaRPr sz="1600">
                <a:solidFill>
                  <a:srgbClr val="FFFFFF"/>
                </a:solidFill>
                <a:latin typeface="Roboto"/>
                <a:ea typeface="Roboto"/>
                <a:cs typeface="Roboto"/>
                <a:sym typeface="Roboto"/>
              </a:endParaRPr>
            </a:p>
          </p:txBody>
        </p:sp>
        <p:sp>
          <p:nvSpPr>
            <p:cNvPr id="151" name="Google Shape;151;g2d4ddfed4f1_0_258"/>
            <p:cNvSpPr/>
            <p:nvPr/>
          </p:nvSpPr>
          <p:spPr>
            <a:xfrm>
              <a:off x="6418500" y="3555025"/>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52" name="Google Shape;152;g2d4ddfed4f1_0_258"/>
          <p:cNvGrpSpPr/>
          <p:nvPr/>
        </p:nvGrpSpPr>
        <p:grpSpPr>
          <a:xfrm>
            <a:off x="5003694" y="7681119"/>
            <a:ext cx="1975074" cy="737648"/>
            <a:chOff x="4728000" y="3555038"/>
            <a:chExt cx="1538100" cy="442500"/>
          </a:xfrm>
        </p:grpSpPr>
        <p:sp>
          <p:nvSpPr>
            <p:cNvPr id="153" name="Google Shape;153;g2d4ddfed4f1_0_258"/>
            <p:cNvSpPr txBox="1"/>
            <p:nvPr/>
          </p:nvSpPr>
          <p:spPr>
            <a:xfrm>
              <a:off x="47280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rmAutofit fontScale="92500" lnSpcReduction="20000"/>
            </a:bodyPr>
            <a:lstStyle/>
            <a:p>
              <a:pPr marL="0" lvl="0" indent="0" algn="l" rtl="0">
                <a:spcBef>
                  <a:spcPts val="0"/>
                </a:spcBef>
                <a:spcAft>
                  <a:spcPts val="0"/>
                </a:spcAft>
                <a:buNone/>
              </a:pPr>
              <a:r>
                <a:rPr lang="en-US" sz="1600">
                  <a:solidFill>
                    <a:srgbClr val="FFFFFF"/>
                  </a:solidFill>
                  <a:latin typeface="Roboto"/>
                  <a:ea typeface="Roboto"/>
                  <a:cs typeface="Roboto"/>
                  <a:sym typeface="Roboto"/>
                </a:rPr>
                <a:t>Kriz Yönetim Uzmanı</a:t>
              </a:r>
              <a:endParaRPr sz="1600">
                <a:solidFill>
                  <a:srgbClr val="FFFFFF"/>
                </a:solidFill>
                <a:latin typeface="Roboto"/>
                <a:ea typeface="Roboto"/>
                <a:cs typeface="Roboto"/>
                <a:sym typeface="Roboto"/>
              </a:endParaRPr>
            </a:p>
          </p:txBody>
        </p:sp>
        <p:sp>
          <p:nvSpPr>
            <p:cNvPr id="154" name="Google Shape;154;g2d4ddfed4f1_0_258"/>
            <p:cNvSpPr/>
            <p:nvPr/>
          </p:nvSpPr>
          <p:spPr>
            <a:xfrm>
              <a:off x="47280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55" name="Google Shape;155;g2d4ddfed4f1_0_258"/>
          <p:cNvGrpSpPr/>
          <p:nvPr/>
        </p:nvGrpSpPr>
        <p:grpSpPr>
          <a:xfrm>
            <a:off x="2627981" y="7681119"/>
            <a:ext cx="1975074" cy="737648"/>
            <a:chOff x="2877900" y="3555038"/>
            <a:chExt cx="1538100" cy="442500"/>
          </a:xfrm>
        </p:grpSpPr>
        <p:sp>
          <p:nvSpPr>
            <p:cNvPr id="144" name="Google Shape;144;g2d4ddfed4f1_0_258"/>
            <p:cNvSpPr txBox="1"/>
            <p:nvPr/>
          </p:nvSpPr>
          <p:spPr>
            <a:xfrm>
              <a:off x="28779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500">
                  <a:solidFill>
                    <a:srgbClr val="FFFFFF"/>
                  </a:solidFill>
                  <a:latin typeface="Roboto"/>
                  <a:ea typeface="Roboto"/>
                  <a:cs typeface="Roboto"/>
                  <a:sym typeface="Roboto"/>
                </a:rPr>
                <a:t>Performans Yönetim Uzmanı</a:t>
              </a:r>
              <a:endParaRPr sz="1500">
                <a:solidFill>
                  <a:srgbClr val="FFFFFF"/>
                </a:solidFill>
                <a:latin typeface="Roboto"/>
                <a:ea typeface="Roboto"/>
                <a:cs typeface="Roboto"/>
                <a:sym typeface="Roboto"/>
              </a:endParaRPr>
            </a:p>
          </p:txBody>
        </p:sp>
        <p:sp>
          <p:nvSpPr>
            <p:cNvPr id="156" name="Google Shape;156;g2d4ddfed4f1_0_258"/>
            <p:cNvSpPr/>
            <p:nvPr/>
          </p:nvSpPr>
          <p:spPr>
            <a:xfrm>
              <a:off x="28779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57" name="Google Shape;157;g2d4ddfed4f1_0_258"/>
          <p:cNvGrpSpPr/>
          <p:nvPr/>
        </p:nvGrpSpPr>
        <p:grpSpPr>
          <a:xfrm>
            <a:off x="457210" y="7681119"/>
            <a:ext cx="1975074" cy="737648"/>
            <a:chOff x="1187400" y="3555038"/>
            <a:chExt cx="1538100" cy="442500"/>
          </a:xfrm>
        </p:grpSpPr>
        <p:sp>
          <p:nvSpPr>
            <p:cNvPr id="146" name="Google Shape;146;g2d4ddfed4f1_0_258"/>
            <p:cNvSpPr txBox="1"/>
            <p:nvPr/>
          </p:nvSpPr>
          <p:spPr>
            <a:xfrm>
              <a:off x="11874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rmAutofit fontScale="92500"/>
            </a:bodyPr>
            <a:lstStyle/>
            <a:p>
              <a:pPr marL="0" lvl="0" indent="0" algn="l" rtl="0">
                <a:spcBef>
                  <a:spcPts val="0"/>
                </a:spcBef>
                <a:spcAft>
                  <a:spcPts val="0"/>
                </a:spcAft>
                <a:buNone/>
              </a:pPr>
              <a:r>
                <a:rPr lang="en-US" sz="1500">
                  <a:solidFill>
                    <a:srgbClr val="FFFFFF"/>
                  </a:solidFill>
                  <a:latin typeface="Roboto"/>
                  <a:ea typeface="Roboto"/>
                  <a:cs typeface="Roboto"/>
                  <a:sym typeface="Roboto"/>
                </a:rPr>
                <a:t>Kültür ve Değerler Uzmanı</a:t>
              </a:r>
              <a:endParaRPr sz="1500">
                <a:solidFill>
                  <a:srgbClr val="FFFFFF"/>
                </a:solidFill>
                <a:latin typeface="Roboto"/>
                <a:ea typeface="Roboto"/>
                <a:cs typeface="Roboto"/>
                <a:sym typeface="Roboto"/>
              </a:endParaRPr>
            </a:p>
          </p:txBody>
        </p:sp>
        <p:sp>
          <p:nvSpPr>
            <p:cNvPr id="158" name="Google Shape;158;g2d4ddfed4f1_0_258"/>
            <p:cNvSpPr/>
            <p:nvPr/>
          </p:nvSpPr>
          <p:spPr>
            <a:xfrm>
              <a:off x="11874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59" name="Google Shape;159;g2d4ddfed4f1_0_258"/>
          <p:cNvGrpSpPr/>
          <p:nvPr/>
        </p:nvGrpSpPr>
        <p:grpSpPr>
          <a:xfrm>
            <a:off x="5255470" y="5673096"/>
            <a:ext cx="3491825" cy="887451"/>
            <a:chOff x="1422943" y="2350465"/>
            <a:chExt cx="2719278" cy="532364"/>
          </a:xfrm>
        </p:grpSpPr>
        <p:sp>
          <p:nvSpPr>
            <p:cNvPr id="160" name="Google Shape;160;g2d4ddfed4f1_0_258"/>
            <p:cNvSpPr txBox="1"/>
            <p:nvPr/>
          </p:nvSpPr>
          <p:spPr>
            <a:xfrm>
              <a:off x="1446721" y="2440329"/>
              <a:ext cx="2695500" cy="442500"/>
            </a:xfrm>
            <a:prstGeom prst="rect">
              <a:avLst/>
            </a:prstGeom>
            <a:solidFill>
              <a:srgbClr val="F09348"/>
            </a:solidFill>
            <a:ln w="19050" cap="flat" cmpd="sng">
              <a:solidFill>
                <a:srgbClr val="1D7E75"/>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spcBef>
                  <a:spcPts val="0"/>
                </a:spcBef>
                <a:spcAft>
                  <a:spcPts val="0"/>
                </a:spcAft>
                <a:buNone/>
              </a:pPr>
              <a:r>
                <a:rPr lang="en-US" sz="2000">
                  <a:solidFill>
                    <a:srgbClr val="FFFFFF"/>
                  </a:solidFill>
                  <a:latin typeface="Roboto"/>
                  <a:ea typeface="Roboto"/>
                  <a:cs typeface="Roboto"/>
                  <a:sym typeface="Roboto"/>
                </a:rPr>
                <a:t>Risk ve Uyum</a:t>
              </a:r>
              <a:endParaRPr sz="2000">
                <a:solidFill>
                  <a:srgbClr val="FFFFFF"/>
                </a:solidFill>
                <a:latin typeface="Roboto"/>
                <a:ea typeface="Roboto"/>
                <a:cs typeface="Roboto"/>
                <a:sym typeface="Roboto"/>
              </a:endParaRPr>
            </a:p>
          </p:txBody>
        </p:sp>
        <p:sp>
          <p:nvSpPr>
            <p:cNvPr id="161" name="Google Shape;161;g2d4ddfed4f1_0_258"/>
            <p:cNvSpPr/>
            <p:nvPr/>
          </p:nvSpPr>
          <p:spPr>
            <a:xfrm>
              <a:off x="1422943" y="2350465"/>
              <a:ext cx="1538100" cy="52800"/>
            </a:xfrm>
            <a:prstGeom prst="rect">
              <a:avLst/>
            </a:prstGeom>
            <a:solidFill>
              <a:srgbClr val="F0934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cxnSp>
        <p:nvCxnSpPr>
          <p:cNvPr id="162" name="Google Shape;162;g2d4ddfed4f1_0_258"/>
          <p:cNvCxnSpPr/>
          <p:nvPr/>
        </p:nvCxnSpPr>
        <p:spPr>
          <a:xfrm rot="-5400000" flipH="1">
            <a:off x="7003749" y="6573447"/>
            <a:ext cx="1120500" cy="10947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63" name="Google Shape;163;g2d4ddfed4f1_0_258"/>
          <p:cNvCxnSpPr/>
          <p:nvPr/>
        </p:nvCxnSpPr>
        <p:spPr>
          <a:xfrm rot="-5400000">
            <a:off x="5918347" y="6582819"/>
            <a:ext cx="1120500" cy="10761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64" name="Google Shape;164;g2d4ddfed4f1_0_258"/>
          <p:cNvCxnSpPr>
            <a:stCxn id="165" idx="2"/>
            <a:endCxn id="166" idx="0"/>
          </p:cNvCxnSpPr>
          <p:nvPr/>
        </p:nvCxnSpPr>
        <p:spPr>
          <a:xfrm rot="-5400000" flipH="1">
            <a:off x="11575749" y="6573447"/>
            <a:ext cx="1120500" cy="10947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67" name="Google Shape;167;g2d4ddfed4f1_0_258"/>
          <p:cNvCxnSpPr>
            <a:stCxn id="168" idx="0"/>
            <a:endCxn id="165" idx="2"/>
          </p:cNvCxnSpPr>
          <p:nvPr/>
        </p:nvCxnSpPr>
        <p:spPr>
          <a:xfrm rot="-5400000">
            <a:off x="10490347" y="6582819"/>
            <a:ext cx="1120500" cy="1076100"/>
          </a:xfrm>
          <a:prstGeom prst="bentConnector3">
            <a:avLst>
              <a:gd name="adj1" fmla="val 50003"/>
            </a:avLst>
          </a:prstGeom>
          <a:noFill/>
          <a:ln w="9525" cap="flat" cmpd="sng">
            <a:solidFill>
              <a:srgbClr val="C2C2C2"/>
            </a:solidFill>
            <a:prstDash val="solid"/>
            <a:miter lim="8000"/>
            <a:headEnd type="none" w="sm" len="sm"/>
            <a:tailEnd type="none" w="sm" len="sm"/>
          </a:ln>
        </p:spPr>
      </p:cxnSp>
      <p:grpSp>
        <p:nvGrpSpPr>
          <p:cNvPr id="169" name="Google Shape;169;g2d4ddfed4f1_0_258"/>
          <p:cNvGrpSpPr/>
          <p:nvPr/>
        </p:nvGrpSpPr>
        <p:grpSpPr>
          <a:xfrm>
            <a:off x="9827470" y="5673096"/>
            <a:ext cx="3491825" cy="887451"/>
            <a:chOff x="1422943" y="2350465"/>
            <a:chExt cx="2719278" cy="532364"/>
          </a:xfrm>
        </p:grpSpPr>
        <p:sp>
          <p:nvSpPr>
            <p:cNvPr id="165" name="Google Shape;165;g2d4ddfed4f1_0_258"/>
            <p:cNvSpPr txBox="1"/>
            <p:nvPr/>
          </p:nvSpPr>
          <p:spPr>
            <a:xfrm>
              <a:off x="1446721" y="2440329"/>
              <a:ext cx="2695500" cy="442500"/>
            </a:xfrm>
            <a:prstGeom prst="rect">
              <a:avLst/>
            </a:prstGeom>
            <a:solidFill>
              <a:srgbClr val="F09348"/>
            </a:solidFill>
            <a:ln w="19050" cap="flat" cmpd="sng">
              <a:solidFill>
                <a:srgbClr val="1D7E75"/>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spcBef>
                  <a:spcPts val="0"/>
                </a:spcBef>
                <a:spcAft>
                  <a:spcPts val="0"/>
                </a:spcAft>
                <a:buNone/>
              </a:pPr>
              <a:r>
                <a:rPr lang="en-US" sz="2000">
                  <a:solidFill>
                    <a:srgbClr val="FFFFFF"/>
                  </a:solidFill>
                  <a:latin typeface="Roboto"/>
                  <a:ea typeface="Roboto"/>
                  <a:cs typeface="Roboto"/>
                  <a:sym typeface="Roboto"/>
                </a:rPr>
                <a:t>Strateji</a:t>
              </a:r>
              <a:endParaRPr sz="2000">
                <a:solidFill>
                  <a:srgbClr val="FFFFFF"/>
                </a:solidFill>
                <a:latin typeface="Roboto"/>
                <a:ea typeface="Roboto"/>
                <a:cs typeface="Roboto"/>
                <a:sym typeface="Roboto"/>
              </a:endParaRPr>
            </a:p>
          </p:txBody>
        </p:sp>
        <p:sp>
          <p:nvSpPr>
            <p:cNvPr id="170" name="Google Shape;170;g2d4ddfed4f1_0_258"/>
            <p:cNvSpPr/>
            <p:nvPr/>
          </p:nvSpPr>
          <p:spPr>
            <a:xfrm>
              <a:off x="1422943" y="2350465"/>
              <a:ext cx="1538100" cy="52800"/>
            </a:xfrm>
            <a:prstGeom prst="rect">
              <a:avLst/>
            </a:prstGeom>
            <a:solidFill>
              <a:srgbClr val="F0934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71" name="Google Shape;171;g2d4ddfed4f1_0_258"/>
          <p:cNvGrpSpPr/>
          <p:nvPr/>
        </p:nvGrpSpPr>
        <p:grpSpPr>
          <a:xfrm>
            <a:off x="16242265" y="7681098"/>
            <a:ext cx="1975074" cy="737668"/>
            <a:chOff x="6418500" y="3555025"/>
            <a:chExt cx="1538100" cy="442513"/>
          </a:xfrm>
        </p:grpSpPr>
        <p:sp>
          <p:nvSpPr>
            <p:cNvPr id="172" name="Google Shape;172;g2d4ddfed4f1_0_258"/>
            <p:cNvSpPr txBox="1"/>
            <p:nvPr/>
          </p:nvSpPr>
          <p:spPr>
            <a:xfrm>
              <a:off x="64185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rmAutofit/>
            </a:bodyPr>
            <a:lstStyle/>
            <a:p>
              <a:pPr marL="0" lvl="0" indent="0" algn="l" rtl="0">
                <a:spcBef>
                  <a:spcPts val="0"/>
                </a:spcBef>
                <a:spcAft>
                  <a:spcPts val="0"/>
                </a:spcAft>
                <a:buNone/>
              </a:pPr>
              <a:r>
                <a:rPr lang="en-US" sz="1600">
                  <a:solidFill>
                    <a:srgbClr val="FFFFFF"/>
                  </a:solidFill>
                  <a:latin typeface="Roboto"/>
                  <a:ea typeface="Roboto"/>
                  <a:cs typeface="Roboto"/>
                  <a:sym typeface="Roboto"/>
                </a:rPr>
                <a:t>Güvenlik Mimarı</a:t>
              </a:r>
              <a:endParaRPr sz="1600">
                <a:solidFill>
                  <a:srgbClr val="FFFFFF"/>
                </a:solidFill>
                <a:latin typeface="Roboto"/>
                <a:ea typeface="Roboto"/>
                <a:cs typeface="Roboto"/>
                <a:sym typeface="Roboto"/>
              </a:endParaRPr>
            </a:p>
          </p:txBody>
        </p:sp>
        <p:sp>
          <p:nvSpPr>
            <p:cNvPr id="173" name="Google Shape;173;g2d4ddfed4f1_0_258"/>
            <p:cNvSpPr/>
            <p:nvPr/>
          </p:nvSpPr>
          <p:spPr>
            <a:xfrm>
              <a:off x="6418500" y="3555025"/>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74" name="Google Shape;174;g2d4ddfed4f1_0_258"/>
          <p:cNvGrpSpPr/>
          <p:nvPr/>
        </p:nvGrpSpPr>
        <p:grpSpPr>
          <a:xfrm>
            <a:off x="14071494" y="7681119"/>
            <a:ext cx="1975074" cy="737648"/>
            <a:chOff x="4728000" y="3555038"/>
            <a:chExt cx="1538100" cy="442500"/>
          </a:xfrm>
        </p:grpSpPr>
        <p:sp>
          <p:nvSpPr>
            <p:cNvPr id="175" name="Google Shape;175;g2d4ddfed4f1_0_258"/>
            <p:cNvSpPr txBox="1"/>
            <p:nvPr/>
          </p:nvSpPr>
          <p:spPr>
            <a:xfrm>
              <a:off x="47280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rmAutofit fontScale="92500" lnSpcReduction="20000"/>
            </a:bodyPr>
            <a:lstStyle/>
            <a:p>
              <a:pPr marL="0" lvl="0" indent="0" algn="l" rtl="0">
                <a:spcBef>
                  <a:spcPts val="0"/>
                </a:spcBef>
                <a:spcAft>
                  <a:spcPts val="0"/>
                </a:spcAft>
                <a:buNone/>
              </a:pPr>
              <a:r>
                <a:rPr lang="en-US" sz="1600">
                  <a:solidFill>
                    <a:srgbClr val="FFFFFF"/>
                  </a:solidFill>
                  <a:latin typeface="Roboto"/>
                  <a:ea typeface="Roboto"/>
                  <a:cs typeface="Roboto"/>
                  <a:sym typeface="Roboto"/>
                </a:rPr>
                <a:t>Sibergüvenlik Uzmanı</a:t>
              </a:r>
              <a:endParaRPr sz="1600">
                <a:solidFill>
                  <a:srgbClr val="FFFFFF"/>
                </a:solidFill>
                <a:latin typeface="Roboto"/>
                <a:ea typeface="Roboto"/>
                <a:cs typeface="Roboto"/>
                <a:sym typeface="Roboto"/>
              </a:endParaRPr>
            </a:p>
          </p:txBody>
        </p:sp>
        <p:sp>
          <p:nvSpPr>
            <p:cNvPr id="176" name="Google Shape;176;g2d4ddfed4f1_0_258"/>
            <p:cNvSpPr/>
            <p:nvPr/>
          </p:nvSpPr>
          <p:spPr>
            <a:xfrm>
              <a:off x="47280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77" name="Google Shape;177;g2d4ddfed4f1_0_258"/>
          <p:cNvGrpSpPr/>
          <p:nvPr/>
        </p:nvGrpSpPr>
        <p:grpSpPr>
          <a:xfrm>
            <a:off x="11695781" y="7681119"/>
            <a:ext cx="1975074" cy="737648"/>
            <a:chOff x="2877900" y="3555038"/>
            <a:chExt cx="1538100" cy="442500"/>
          </a:xfrm>
        </p:grpSpPr>
        <p:sp>
          <p:nvSpPr>
            <p:cNvPr id="166" name="Google Shape;166;g2d4ddfed4f1_0_258"/>
            <p:cNvSpPr txBox="1"/>
            <p:nvPr/>
          </p:nvSpPr>
          <p:spPr>
            <a:xfrm>
              <a:off x="28779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500">
                  <a:solidFill>
                    <a:srgbClr val="FFFFFF"/>
                  </a:solidFill>
                  <a:latin typeface="Roboto"/>
                  <a:ea typeface="Roboto"/>
                  <a:cs typeface="Roboto"/>
                  <a:sym typeface="Roboto"/>
                </a:rPr>
                <a:t>Network Uzmanı</a:t>
              </a:r>
              <a:endParaRPr sz="1500">
                <a:solidFill>
                  <a:srgbClr val="FFFFFF"/>
                </a:solidFill>
                <a:latin typeface="Roboto"/>
                <a:ea typeface="Roboto"/>
                <a:cs typeface="Roboto"/>
                <a:sym typeface="Roboto"/>
              </a:endParaRPr>
            </a:p>
          </p:txBody>
        </p:sp>
        <p:sp>
          <p:nvSpPr>
            <p:cNvPr id="178" name="Google Shape;178;g2d4ddfed4f1_0_258"/>
            <p:cNvSpPr/>
            <p:nvPr/>
          </p:nvSpPr>
          <p:spPr>
            <a:xfrm>
              <a:off x="28779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79" name="Google Shape;179;g2d4ddfed4f1_0_258"/>
          <p:cNvGrpSpPr/>
          <p:nvPr/>
        </p:nvGrpSpPr>
        <p:grpSpPr>
          <a:xfrm>
            <a:off x="9525010" y="7681119"/>
            <a:ext cx="1975074" cy="737648"/>
            <a:chOff x="1187400" y="3555038"/>
            <a:chExt cx="1538100" cy="442500"/>
          </a:xfrm>
        </p:grpSpPr>
        <p:sp>
          <p:nvSpPr>
            <p:cNvPr id="168" name="Google Shape;168;g2d4ddfed4f1_0_258"/>
            <p:cNvSpPr txBox="1"/>
            <p:nvPr/>
          </p:nvSpPr>
          <p:spPr>
            <a:xfrm>
              <a:off x="1187400" y="3555038"/>
              <a:ext cx="1538100" cy="442500"/>
            </a:xfrm>
            <a:prstGeom prst="rect">
              <a:avLst/>
            </a:prstGeom>
            <a:solidFill>
              <a:srgbClr val="FFB477"/>
            </a:solidFill>
            <a:ln w="19050" cap="flat" cmpd="sng">
              <a:solidFill>
                <a:schemeClr val="accent6"/>
              </a:solidFill>
              <a:prstDash val="solid"/>
              <a:round/>
              <a:headEnd type="none" w="sm" len="sm"/>
              <a:tailEnd type="none" w="sm" len="sm"/>
            </a:ln>
          </p:spPr>
          <p:txBody>
            <a:bodyPr spcFirstLastPara="1" wrap="square" lIns="182850" tIns="182850" rIns="182850" bIns="182850" anchor="b" anchorCtr="0">
              <a:noAutofit/>
            </a:bodyPr>
            <a:lstStyle/>
            <a:p>
              <a:pPr marL="0" lvl="0" indent="0" algn="l" rtl="0">
                <a:spcBef>
                  <a:spcPts val="0"/>
                </a:spcBef>
                <a:spcAft>
                  <a:spcPts val="0"/>
                </a:spcAft>
                <a:buNone/>
              </a:pPr>
              <a:r>
                <a:rPr lang="en-US" sz="1500">
                  <a:solidFill>
                    <a:srgbClr val="FFFFFF"/>
                  </a:solidFill>
                  <a:latin typeface="Roboto"/>
                  <a:ea typeface="Roboto"/>
                  <a:cs typeface="Roboto"/>
                  <a:sym typeface="Roboto"/>
                </a:rPr>
                <a:t>Stratejik Partnerlik Uzmanı</a:t>
              </a:r>
              <a:endParaRPr sz="1500">
                <a:solidFill>
                  <a:srgbClr val="FFFFFF"/>
                </a:solidFill>
                <a:latin typeface="Roboto"/>
                <a:ea typeface="Roboto"/>
                <a:cs typeface="Roboto"/>
                <a:sym typeface="Roboto"/>
              </a:endParaRPr>
            </a:p>
          </p:txBody>
        </p:sp>
        <p:sp>
          <p:nvSpPr>
            <p:cNvPr id="180" name="Google Shape;180;g2d4ddfed4f1_0_258"/>
            <p:cNvSpPr/>
            <p:nvPr/>
          </p:nvSpPr>
          <p:spPr>
            <a:xfrm>
              <a:off x="1187400" y="3555100"/>
              <a:ext cx="1538100" cy="52800"/>
            </a:xfrm>
            <a:prstGeom prst="rect">
              <a:avLst/>
            </a:prstGeom>
            <a:solidFill>
              <a:srgbClr val="FFB477"/>
            </a:solidFill>
            <a:ln w="9525" cap="flat" cmpd="sng">
              <a:solidFill>
                <a:schemeClr val="accent6"/>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grpSp>
        <p:nvGrpSpPr>
          <p:cNvPr id="181" name="Google Shape;181;g2d4ddfed4f1_0_258"/>
          <p:cNvGrpSpPr/>
          <p:nvPr/>
        </p:nvGrpSpPr>
        <p:grpSpPr>
          <a:xfrm>
            <a:off x="14323270" y="5673096"/>
            <a:ext cx="3491825" cy="887451"/>
            <a:chOff x="1422943" y="2350465"/>
            <a:chExt cx="2719278" cy="532364"/>
          </a:xfrm>
        </p:grpSpPr>
        <p:sp>
          <p:nvSpPr>
            <p:cNvPr id="182" name="Google Shape;182;g2d4ddfed4f1_0_258"/>
            <p:cNvSpPr txBox="1"/>
            <p:nvPr/>
          </p:nvSpPr>
          <p:spPr>
            <a:xfrm>
              <a:off x="1446721" y="2440329"/>
              <a:ext cx="2695500" cy="442500"/>
            </a:xfrm>
            <a:prstGeom prst="rect">
              <a:avLst/>
            </a:prstGeom>
            <a:solidFill>
              <a:srgbClr val="F09348"/>
            </a:solidFill>
            <a:ln w="19050" cap="flat" cmpd="sng">
              <a:solidFill>
                <a:srgbClr val="1D7E75"/>
              </a:solidFill>
              <a:prstDash val="solid"/>
              <a:round/>
              <a:headEnd type="none" w="sm" len="sm"/>
              <a:tailEnd type="none" w="sm" len="sm"/>
            </a:ln>
          </p:spPr>
          <p:txBody>
            <a:bodyPr spcFirstLastPara="1" wrap="square" lIns="182850" tIns="182850" rIns="182850" bIns="182850" anchor="b" anchorCtr="0">
              <a:noAutofit/>
            </a:bodyPr>
            <a:lstStyle/>
            <a:p>
              <a:pPr marL="0" lvl="0" indent="0" algn="ctr" rtl="0">
                <a:spcBef>
                  <a:spcPts val="0"/>
                </a:spcBef>
                <a:spcAft>
                  <a:spcPts val="0"/>
                </a:spcAft>
                <a:buNone/>
              </a:pPr>
              <a:r>
                <a:rPr lang="en-US" sz="2000">
                  <a:solidFill>
                    <a:srgbClr val="FFFFFF"/>
                  </a:solidFill>
                  <a:latin typeface="Roboto"/>
                  <a:ea typeface="Roboto"/>
                  <a:cs typeface="Roboto"/>
                  <a:sym typeface="Roboto"/>
                </a:rPr>
                <a:t>Veri</a:t>
              </a:r>
              <a:endParaRPr sz="2000">
                <a:solidFill>
                  <a:srgbClr val="FFFFFF"/>
                </a:solidFill>
                <a:latin typeface="Roboto"/>
                <a:ea typeface="Roboto"/>
                <a:cs typeface="Roboto"/>
                <a:sym typeface="Roboto"/>
              </a:endParaRPr>
            </a:p>
          </p:txBody>
        </p:sp>
        <p:sp>
          <p:nvSpPr>
            <p:cNvPr id="183" name="Google Shape;183;g2d4ddfed4f1_0_258"/>
            <p:cNvSpPr/>
            <p:nvPr/>
          </p:nvSpPr>
          <p:spPr>
            <a:xfrm>
              <a:off x="1422943" y="2350465"/>
              <a:ext cx="1538100" cy="52800"/>
            </a:xfrm>
            <a:prstGeom prst="rect">
              <a:avLst/>
            </a:prstGeom>
            <a:solidFill>
              <a:srgbClr val="F09348"/>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cxnSp>
        <p:nvCxnSpPr>
          <p:cNvPr id="184" name="Google Shape;184;g2d4ddfed4f1_0_258"/>
          <p:cNvCxnSpPr/>
          <p:nvPr/>
        </p:nvCxnSpPr>
        <p:spPr>
          <a:xfrm rot="-5400000" flipH="1">
            <a:off x="16071549" y="6573447"/>
            <a:ext cx="1120500" cy="1094700"/>
          </a:xfrm>
          <a:prstGeom prst="bentConnector3">
            <a:avLst>
              <a:gd name="adj1" fmla="val 50003"/>
            </a:avLst>
          </a:prstGeom>
          <a:noFill/>
          <a:ln w="9525" cap="flat" cmpd="sng">
            <a:solidFill>
              <a:srgbClr val="C2C2C2"/>
            </a:solidFill>
            <a:prstDash val="solid"/>
            <a:miter lim="8000"/>
            <a:headEnd type="none" w="sm" len="sm"/>
            <a:tailEnd type="none" w="sm" len="sm"/>
          </a:ln>
        </p:spPr>
      </p:cxnSp>
      <p:cxnSp>
        <p:nvCxnSpPr>
          <p:cNvPr id="185" name="Google Shape;185;g2d4ddfed4f1_0_258"/>
          <p:cNvCxnSpPr/>
          <p:nvPr/>
        </p:nvCxnSpPr>
        <p:spPr>
          <a:xfrm rot="-5400000">
            <a:off x="14986147" y="6582819"/>
            <a:ext cx="1120500" cy="1076100"/>
          </a:xfrm>
          <a:prstGeom prst="bentConnector3">
            <a:avLst>
              <a:gd name="adj1" fmla="val 50003"/>
            </a:avLst>
          </a:prstGeom>
          <a:noFill/>
          <a:ln w="9525" cap="flat" cmpd="sng">
            <a:solidFill>
              <a:srgbClr val="C2C2C2"/>
            </a:solidFill>
            <a:prstDash val="solid"/>
            <a:miter lim="8000"/>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DEED567-2655-6746-6286-7F510740E6CF}"/>
              </a:ext>
            </a:extLst>
          </p:cNvPr>
          <p:cNvGraphicFramePr>
            <a:graphicFrameLocks noChangeAspect="1"/>
          </p:cNvGraphicFramePr>
          <p:nvPr>
            <p:custDataLst>
              <p:tags r:id="rId1"/>
            </p:custDataLst>
            <p:extLst>
              <p:ext uri="{D42A27DB-BD31-4B8C-83A1-F6EECF244321}">
                <p14:modId xmlns:p14="http://schemas.microsoft.com/office/powerpoint/2010/main" val="1408787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3" name="think-cell data - do not delete" hidden="1">
                        <a:extLst>
                          <a:ext uri="{FF2B5EF4-FFF2-40B4-BE49-F238E27FC236}">
                            <a16:creationId xmlns:a16="http://schemas.microsoft.com/office/drawing/2014/main" id="{FDEED567-2655-6746-6286-7F510740E6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4EF7515A-11E4-B8D4-B166-BE067B444C1B}"/>
              </a:ext>
            </a:extLst>
          </p:cNvPr>
          <p:cNvSpPr>
            <a:spLocks noGrp="1"/>
          </p:cNvSpPr>
          <p:nvPr>
            <p:ph type="title"/>
          </p:nvPr>
        </p:nvSpPr>
        <p:spPr/>
        <p:txBody>
          <a:bodyPr vert="horz"/>
          <a:lstStyle/>
          <a:p>
            <a:r>
              <a:rPr lang="tr-TR" dirty="0"/>
              <a:t>Günümüzde Popüler Meslekler</a:t>
            </a:r>
          </a:p>
        </p:txBody>
      </p:sp>
      <p:graphicFrame>
        <p:nvGraphicFramePr>
          <p:cNvPr id="57" name="Diagram 56">
            <a:extLst>
              <a:ext uri="{FF2B5EF4-FFF2-40B4-BE49-F238E27FC236}">
                <a16:creationId xmlns:a16="http://schemas.microsoft.com/office/drawing/2014/main" id="{5A7AC126-75FE-C866-6476-BDB7A4AFDAEE}"/>
              </a:ext>
            </a:extLst>
          </p:cNvPr>
          <p:cNvGraphicFramePr/>
          <p:nvPr>
            <p:extLst>
              <p:ext uri="{D42A27DB-BD31-4B8C-83A1-F6EECF244321}">
                <p14:modId xmlns:p14="http://schemas.microsoft.com/office/powerpoint/2010/main" val="3440934301"/>
              </p:ext>
            </p:extLst>
          </p:nvPr>
        </p:nvGraphicFramePr>
        <p:xfrm>
          <a:off x="589427" y="1726195"/>
          <a:ext cx="4447814" cy="14473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8" name="Diagram 57">
            <a:extLst>
              <a:ext uri="{FF2B5EF4-FFF2-40B4-BE49-F238E27FC236}">
                <a16:creationId xmlns:a16="http://schemas.microsoft.com/office/drawing/2014/main" id="{F106A2AD-FEF1-B737-3C9A-3722DF244F47}"/>
              </a:ext>
            </a:extLst>
          </p:cNvPr>
          <p:cNvGraphicFramePr/>
          <p:nvPr>
            <p:extLst>
              <p:ext uri="{D42A27DB-BD31-4B8C-83A1-F6EECF244321}">
                <p14:modId xmlns:p14="http://schemas.microsoft.com/office/powerpoint/2010/main" val="1703811638"/>
              </p:ext>
            </p:extLst>
          </p:nvPr>
        </p:nvGraphicFramePr>
        <p:xfrm>
          <a:off x="589427" y="3575301"/>
          <a:ext cx="4447814" cy="14473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0" name="Diagram 59">
            <a:extLst>
              <a:ext uri="{FF2B5EF4-FFF2-40B4-BE49-F238E27FC236}">
                <a16:creationId xmlns:a16="http://schemas.microsoft.com/office/drawing/2014/main" id="{EB25E3A4-E119-4233-0DF5-D468AF4748AF}"/>
              </a:ext>
            </a:extLst>
          </p:cNvPr>
          <p:cNvGraphicFramePr/>
          <p:nvPr>
            <p:extLst>
              <p:ext uri="{D42A27DB-BD31-4B8C-83A1-F6EECF244321}">
                <p14:modId xmlns:p14="http://schemas.microsoft.com/office/powerpoint/2010/main" val="3449287060"/>
              </p:ext>
            </p:extLst>
          </p:nvPr>
        </p:nvGraphicFramePr>
        <p:xfrm>
          <a:off x="595723" y="5424407"/>
          <a:ext cx="4447814" cy="144734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5" name="Diagram 64">
            <a:extLst>
              <a:ext uri="{FF2B5EF4-FFF2-40B4-BE49-F238E27FC236}">
                <a16:creationId xmlns:a16="http://schemas.microsoft.com/office/drawing/2014/main" id="{850CF144-0837-3473-006E-BF2BFC1EF7D2}"/>
              </a:ext>
            </a:extLst>
          </p:cNvPr>
          <p:cNvGraphicFramePr/>
          <p:nvPr>
            <p:extLst>
              <p:ext uri="{D42A27DB-BD31-4B8C-83A1-F6EECF244321}">
                <p14:modId xmlns:p14="http://schemas.microsoft.com/office/powerpoint/2010/main" val="2332281959"/>
              </p:ext>
            </p:extLst>
          </p:nvPr>
        </p:nvGraphicFramePr>
        <p:xfrm>
          <a:off x="6746744" y="1726195"/>
          <a:ext cx="4447814" cy="144734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66" name="Diagram 65">
            <a:extLst>
              <a:ext uri="{FF2B5EF4-FFF2-40B4-BE49-F238E27FC236}">
                <a16:creationId xmlns:a16="http://schemas.microsoft.com/office/drawing/2014/main" id="{28ECDC69-BA58-4B9D-0BE0-5E6266271850}"/>
              </a:ext>
            </a:extLst>
          </p:cNvPr>
          <p:cNvGraphicFramePr/>
          <p:nvPr>
            <p:extLst>
              <p:ext uri="{D42A27DB-BD31-4B8C-83A1-F6EECF244321}">
                <p14:modId xmlns:p14="http://schemas.microsoft.com/office/powerpoint/2010/main" val="2655653435"/>
              </p:ext>
            </p:extLst>
          </p:nvPr>
        </p:nvGraphicFramePr>
        <p:xfrm>
          <a:off x="12904061" y="1731633"/>
          <a:ext cx="4447814" cy="144734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68" name="Diagram 67">
            <a:extLst>
              <a:ext uri="{FF2B5EF4-FFF2-40B4-BE49-F238E27FC236}">
                <a16:creationId xmlns:a16="http://schemas.microsoft.com/office/drawing/2014/main" id="{D6887856-9FF3-9B92-30D6-FFFC04DB53D2}"/>
              </a:ext>
            </a:extLst>
          </p:cNvPr>
          <p:cNvGraphicFramePr/>
          <p:nvPr>
            <p:extLst>
              <p:ext uri="{D42A27DB-BD31-4B8C-83A1-F6EECF244321}">
                <p14:modId xmlns:p14="http://schemas.microsoft.com/office/powerpoint/2010/main" val="1367515682"/>
              </p:ext>
            </p:extLst>
          </p:nvPr>
        </p:nvGraphicFramePr>
        <p:xfrm>
          <a:off x="589427" y="7273513"/>
          <a:ext cx="4447814" cy="144734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69" name="Diagram 68">
            <a:extLst>
              <a:ext uri="{FF2B5EF4-FFF2-40B4-BE49-F238E27FC236}">
                <a16:creationId xmlns:a16="http://schemas.microsoft.com/office/drawing/2014/main" id="{FFE86675-AD94-32AA-B169-70DDEF088246}"/>
              </a:ext>
            </a:extLst>
          </p:cNvPr>
          <p:cNvGraphicFramePr/>
          <p:nvPr>
            <p:extLst>
              <p:ext uri="{D42A27DB-BD31-4B8C-83A1-F6EECF244321}">
                <p14:modId xmlns:p14="http://schemas.microsoft.com/office/powerpoint/2010/main" val="1159013185"/>
              </p:ext>
            </p:extLst>
          </p:nvPr>
        </p:nvGraphicFramePr>
        <p:xfrm>
          <a:off x="6746744" y="3575301"/>
          <a:ext cx="4447814" cy="144734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70" name="Diagram 69">
            <a:extLst>
              <a:ext uri="{FF2B5EF4-FFF2-40B4-BE49-F238E27FC236}">
                <a16:creationId xmlns:a16="http://schemas.microsoft.com/office/drawing/2014/main" id="{D4666C97-6C43-A55A-881C-A1937F32AD2B}"/>
              </a:ext>
            </a:extLst>
          </p:cNvPr>
          <p:cNvGraphicFramePr/>
          <p:nvPr>
            <p:extLst>
              <p:ext uri="{D42A27DB-BD31-4B8C-83A1-F6EECF244321}">
                <p14:modId xmlns:p14="http://schemas.microsoft.com/office/powerpoint/2010/main" val="1769283998"/>
              </p:ext>
            </p:extLst>
          </p:nvPr>
        </p:nvGraphicFramePr>
        <p:xfrm>
          <a:off x="6753040" y="5424407"/>
          <a:ext cx="4447814" cy="1447340"/>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71" name="Diagram 70">
            <a:extLst>
              <a:ext uri="{FF2B5EF4-FFF2-40B4-BE49-F238E27FC236}">
                <a16:creationId xmlns:a16="http://schemas.microsoft.com/office/drawing/2014/main" id="{E99B31CC-A66A-5F2F-BF1E-84E006AB8BE4}"/>
              </a:ext>
            </a:extLst>
          </p:cNvPr>
          <p:cNvGraphicFramePr/>
          <p:nvPr>
            <p:extLst>
              <p:ext uri="{D42A27DB-BD31-4B8C-83A1-F6EECF244321}">
                <p14:modId xmlns:p14="http://schemas.microsoft.com/office/powerpoint/2010/main" val="1639631609"/>
              </p:ext>
            </p:extLst>
          </p:nvPr>
        </p:nvGraphicFramePr>
        <p:xfrm>
          <a:off x="6746744" y="7273513"/>
          <a:ext cx="4447814" cy="1447340"/>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graphicFrame>
        <p:nvGraphicFramePr>
          <p:cNvPr id="72" name="Diagram 71">
            <a:extLst>
              <a:ext uri="{FF2B5EF4-FFF2-40B4-BE49-F238E27FC236}">
                <a16:creationId xmlns:a16="http://schemas.microsoft.com/office/drawing/2014/main" id="{12AD7853-2721-61D8-0D9B-23CC087C299A}"/>
              </a:ext>
            </a:extLst>
          </p:cNvPr>
          <p:cNvGraphicFramePr/>
          <p:nvPr>
            <p:extLst>
              <p:ext uri="{D42A27DB-BD31-4B8C-83A1-F6EECF244321}">
                <p14:modId xmlns:p14="http://schemas.microsoft.com/office/powerpoint/2010/main" val="3720054190"/>
              </p:ext>
            </p:extLst>
          </p:nvPr>
        </p:nvGraphicFramePr>
        <p:xfrm>
          <a:off x="12904061" y="3586177"/>
          <a:ext cx="4447814" cy="1447340"/>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graphicFrame>
        <p:nvGraphicFramePr>
          <p:cNvPr id="73" name="Diagram 72">
            <a:extLst>
              <a:ext uri="{FF2B5EF4-FFF2-40B4-BE49-F238E27FC236}">
                <a16:creationId xmlns:a16="http://schemas.microsoft.com/office/drawing/2014/main" id="{4C51965B-CDC2-22F3-70AE-1D52A6AC6814}"/>
              </a:ext>
            </a:extLst>
          </p:cNvPr>
          <p:cNvGraphicFramePr/>
          <p:nvPr>
            <p:extLst>
              <p:ext uri="{D42A27DB-BD31-4B8C-83A1-F6EECF244321}">
                <p14:modId xmlns:p14="http://schemas.microsoft.com/office/powerpoint/2010/main" val="2225665067"/>
              </p:ext>
            </p:extLst>
          </p:nvPr>
        </p:nvGraphicFramePr>
        <p:xfrm>
          <a:off x="12910357" y="5435283"/>
          <a:ext cx="4447814" cy="1447340"/>
        </p:xfrm>
        <a:graphic>
          <a:graphicData uri="http://schemas.openxmlformats.org/drawingml/2006/diagram">
            <dgm:relIds xmlns:dgm="http://schemas.openxmlformats.org/drawingml/2006/diagram" xmlns:r="http://schemas.openxmlformats.org/officeDocument/2006/relationships" r:dm="rId55" r:lo="rId56" r:qs="rId57" r:cs="rId58"/>
          </a:graphicData>
        </a:graphic>
      </p:graphicFrame>
      <p:graphicFrame>
        <p:nvGraphicFramePr>
          <p:cNvPr id="74" name="Diagram 73">
            <a:extLst>
              <a:ext uri="{FF2B5EF4-FFF2-40B4-BE49-F238E27FC236}">
                <a16:creationId xmlns:a16="http://schemas.microsoft.com/office/drawing/2014/main" id="{DB33CFD2-E0BC-E85D-C043-1FFF3E20251C}"/>
              </a:ext>
            </a:extLst>
          </p:cNvPr>
          <p:cNvGraphicFramePr/>
          <p:nvPr>
            <p:extLst>
              <p:ext uri="{D42A27DB-BD31-4B8C-83A1-F6EECF244321}">
                <p14:modId xmlns:p14="http://schemas.microsoft.com/office/powerpoint/2010/main" val="945077051"/>
              </p:ext>
            </p:extLst>
          </p:nvPr>
        </p:nvGraphicFramePr>
        <p:xfrm>
          <a:off x="12904061" y="7284389"/>
          <a:ext cx="4447814" cy="1447340"/>
        </p:xfrm>
        <a:graphic>
          <a:graphicData uri="http://schemas.openxmlformats.org/drawingml/2006/diagram">
            <dgm:relIds xmlns:dgm="http://schemas.openxmlformats.org/drawingml/2006/diagram" xmlns:r="http://schemas.openxmlformats.org/officeDocument/2006/relationships" r:dm="rId60" r:lo="rId61" r:qs="rId62" r:cs="rId63"/>
          </a:graphicData>
        </a:graphic>
      </p:graphicFrame>
      <p:pic>
        <p:nvPicPr>
          <p:cNvPr id="76" name="Graphic 75" descr="Statistics">
            <a:extLst>
              <a:ext uri="{FF2B5EF4-FFF2-40B4-BE49-F238E27FC236}">
                <a16:creationId xmlns:a16="http://schemas.microsoft.com/office/drawing/2014/main" id="{F46A3746-70C7-7701-7331-0C36B3A0E1C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6829545" y="8202585"/>
            <a:ext cx="521120" cy="521120"/>
          </a:xfrm>
          <a:prstGeom prst="rect">
            <a:avLst/>
          </a:prstGeom>
        </p:spPr>
      </p:pic>
      <p:pic>
        <p:nvPicPr>
          <p:cNvPr id="78" name="Graphic 77" descr="Bar chart RTL">
            <a:extLst>
              <a:ext uri="{FF2B5EF4-FFF2-40B4-BE49-F238E27FC236}">
                <a16:creationId xmlns:a16="http://schemas.microsoft.com/office/drawing/2014/main" id="{4621CF51-C189-E9BE-8259-5EC508A7ACD7}"/>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4489346" y="2620817"/>
            <a:ext cx="521116" cy="521116"/>
          </a:xfrm>
          <a:prstGeom prst="rect">
            <a:avLst/>
          </a:prstGeom>
        </p:spPr>
      </p:pic>
      <p:pic>
        <p:nvPicPr>
          <p:cNvPr id="92" name="Graphic 91" descr="Server">
            <a:extLst>
              <a:ext uri="{FF2B5EF4-FFF2-40B4-BE49-F238E27FC236}">
                <a16:creationId xmlns:a16="http://schemas.microsoft.com/office/drawing/2014/main" id="{E66AA888-AB9E-3B9F-066C-E9B61B25A4EB}"/>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0679736" y="4429561"/>
            <a:ext cx="521118" cy="521118"/>
          </a:xfrm>
          <a:prstGeom prst="rect">
            <a:avLst/>
          </a:prstGeom>
        </p:spPr>
      </p:pic>
      <p:pic>
        <p:nvPicPr>
          <p:cNvPr id="96" name="Graphic 95" descr="Database">
            <a:extLst>
              <a:ext uri="{FF2B5EF4-FFF2-40B4-BE49-F238E27FC236}">
                <a16:creationId xmlns:a16="http://schemas.microsoft.com/office/drawing/2014/main" id="{3DC96D2F-BBBC-4F7D-0702-7F0E2FBEDED5}"/>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0685004" y="2598661"/>
            <a:ext cx="521117" cy="521117"/>
          </a:xfrm>
          <a:prstGeom prst="rect">
            <a:avLst/>
          </a:prstGeom>
        </p:spPr>
      </p:pic>
      <p:pic>
        <p:nvPicPr>
          <p:cNvPr id="100" name="Graphic 99" descr="Robot">
            <a:extLst>
              <a:ext uri="{FF2B5EF4-FFF2-40B4-BE49-F238E27FC236}">
                <a16:creationId xmlns:a16="http://schemas.microsoft.com/office/drawing/2014/main" id="{F170C9B7-05A1-1912-FBB7-344101074D7D}"/>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0685715" y="6273944"/>
            <a:ext cx="521117" cy="521117"/>
          </a:xfrm>
          <a:prstGeom prst="rect">
            <a:avLst/>
          </a:prstGeom>
        </p:spPr>
      </p:pic>
      <p:pic>
        <p:nvPicPr>
          <p:cNvPr id="102" name="Graphic 101" descr="Web design">
            <a:extLst>
              <a:ext uri="{FF2B5EF4-FFF2-40B4-BE49-F238E27FC236}">
                <a16:creationId xmlns:a16="http://schemas.microsoft.com/office/drawing/2014/main" id="{E56DD265-D766-D923-4B77-7842DE154C3A}"/>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30759" y="2626386"/>
            <a:ext cx="521116" cy="521116"/>
          </a:xfrm>
          <a:prstGeom prst="rect">
            <a:avLst/>
          </a:prstGeom>
        </p:spPr>
      </p:pic>
      <p:pic>
        <p:nvPicPr>
          <p:cNvPr id="104" name="Graphic 103" descr="Internet">
            <a:extLst>
              <a:ext uri="{FF2B5EF4-FFF2-40B4-BE49-F238E27FC236}">
                <a16:creationId xmlns:a16="http://schemas.microsoft.com/office/drawing/2014/main" id="{1F25D0C3-878B-7CCD-C6BE-512E88907D5D}"/>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4493630" y="8159072"/>
            <a:ext cx="521119" cy="521119"/>
          </a:xfrm>
          <a:prstGeom prst="rect">
            <a:avLst/>
          </a:prstGeom>
        </p:spPr>
      </p:pic>
      <p:pic>
        <p:nvPicPr>
          <p:cNvPr id="110" name="Graphic 109" descr="Programmer">
            <a:extLst>
              <a:ext uri="{FF2B5EF4-FFF2-40B4-BE49-F238E27FC236}">
                <a16:creationId xmlns:a16="http://schemas.microsoft.com/office/drawing/2014/main" id="{8FCD3636-824B-E6E4-45D1-895F22858569}"/>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4489915" y="4424013"/>
            <a:ext cx="520547" cy="520547"/>
          </a:xfrm>
          <a:prstGeom prst="rect">
            <a:avLst/>
          </a:prstGeom>
        </p:spPr>
      </p:pic>
      <p:pic>
        <p:nvPicPr>
          <p:cNvPr id="112" name="Graphic 111" descr="Images">
            <a:extLst>
              <a:ext uri="{FF2B5EF4-FFF2-40B4-BE49-F238E27FC236}">
                <a16:creationId xmlns:a16="http://schemas.microsoft.com/office/drawing/2014/main" id="{1C175570-8BA0-5611-6569-CB1C38CF41AB}"/>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6830759" y="6322470"/>
            <a:ext cx="519906" cy="519906"/>
          </a:xfrm>
          <a:prstGeom prst="rect">
            <a:avLst/>
          </a:prstGeom>
        </p:spPr>
      </p:pic>
      <p:pic>
        <p:nvPicPr>
          <p:cNvPr id="118" name="Graphic 117" descr="Browser window">
            <a:extLst>
              <a:ext uri="{FF2B5EF4-FFF2-40B4-BE49-F238E27FC236}">
                <a16:creationId xmlns:a16="http://schemas.microsoft.com/office/drawing/2014/main" id="{9870D0EC-396E-B65B-AE6C-88A04C7EB535}"/>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0686215" y="8128758"/>
            <a:ext cx="519906" cy="519906"/>
          </a:xfrm>
          <a:prstGeom prst="rect">
            <a:avLst/>
          </a:prstGeom>
        </p:spPr>
      </p:pic>
      <p:pic>
        <p:nvPicPr>
          <p:cNvPr id="120" name="Graphic 119" descr="Syncing cloud">
            <a:extLst>
              <a:ext uri="{FF2B5EF4-FFF2-40B4-BE49-F238E27FC236}">
                <a16:creationId xmlns:a16="http://schemas.microsoft.com/office/drawing/2014/main" id="{6FF9B1AA-86E2-ED51-B07B-309E29DC1ABA}"/>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4489346" y="6314032"/>
            <a:ext cx="521116" cy="521116"/>
          </a:xfrm>
          <a:prstGeom prst="rect">
            <a:avLst/>
          </a:prstGeom>
        </p:spPr>
      </p:pic>
      <p:pic>
        <p:nvPicPr>
          <p:cNvPr id="126" name="Graphic 125" descr="Brain in head">
            <a:extLst>
              <a:ext uri="{FF2B5EF4-FFF2-40B4-BE49-F238E27FC236}">
                <a16:creationId xmlns:a16="http://schemas.microsoft.com/office/drawing/2014/main" id="{5ECEA113-4EAD-8B38-03FA-FB3A82A0A780}"/>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6832919" y="4424013"/>
            <a:ext cx="519906" cy="519906"/>
          </a:xfrm>
          <a:prstGeom prst="rect">
            <a:avLst/>
          </a:prstGeom>
        </p:spPr>
      </p:pic>
    </p:spTree>
    <p:extLst>
      <p:ext uri="{BB962C8B-B14F-4D97-AF65-F5344CB8AC3E}">
        <p14:creationId xmlns:p14="http://schemas.microsoft.com/office/powerpoint/2010/main" val="309226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06A3D-1698-3CD9-CCA2-E352351C7A27}"/>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0DC9E11-A80D-3252-0E3D-02DE64E6C16D}"/>
              </a:ext>
            </a:extLst>
          </p:cNvPr>
          <p:cNvGraphicFramePr>
            <a:graphicFrameLocks noChangeAspect="1"/>
          </p:cNvGraphicFramePr>
          <p:nvPr>
            <p:custDataLst>
              <p:tags r:id="rId1"/>
            </p:custDataLst>
            <p:extLst>
              <p:ext uri="{D42A27DB-BD31-4B8C-83A1-F6EECF244321}">
                <p14:modId xmlns:p14="http://schemas.microsoft.com/office/powerpoint/2010/main" val="1822516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3" name="think-cell data - do not delete" hidden="1">
                        <a:extLst>
                          <a:ext uri="{FF2B5EF4-FFF2-40B4-BE49-F238E27FC236}">
                            <a16:creationId xmlns:a16="http://schemas.microsoft.com/office/drawing/2014/main" id="{FDEED567-2655-6746-6286-7F510740E6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F28CC591-29CF-81AD-1BD4-20288FEC4ADC}"/>
              </a:ext>
            </a:extLst>
          </p:cNvPr>
          <p:cNvSpPr>
            <a:spLocks noGrp="1"/>
          </p:cNvSpPr>
          <p:nvPr>
            <p:ph type="title"/>
          </p:nvPr>
        </p:nvSpPr>
        <p:spPr/>
        <p:txBody>
          <a:bodyPr vert="horz"/>
          <a:lstStyle/>
          <a:p>
            <a:r>
              <a:rPr lang="tr-TR" dirty="0"/>
              <a:t>Günümüzde Popüler Meslekler</a:t>
            </a:r>
          </a:p>
        </p:txBody>
      </p:sp>
      <p:graphicFrame>
        <p:nvGraphicFramePr>
          <p:cNvPr id="57" name="Diagram 56">
            <a:extLst>
              <a:ext uri="{FF2B5EF4-FFF2-40B4-BE49-F238E27FC236}">
                <a16:creationId xmlns:a16="http://schemas.microsoft.com/office/drawing/2014/main" id="{D2E5A933-D2A6-6CED-2C20-B9B55A714BD3}"/>
              </a:ext>
            </a:extLst>
          </p:cNvPr>
          <p:cNvGraphicFramePr/>
          <p:nvPr>
            <p:extLst>
              <p:ext uri="{D42A27DB-BD31-4B8C-83A1-F6EECF244321}">
                <p14:modId xmlns:p14="http://schemas.microsoft.com/office/powerpoint/2010/main" val="1560985967"/>
              </p:ext>
            </p:extLst>
          </p:nvPr>
        </p:nvGraphicFramePr>
        <p:xfrm>
          <a:off x="589427" y="1726195"/>
          <a:ext cx="4447814" cy="14473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8" name="Diagram 57">
            <a:extLst>
              <a:ext uri="{FF2B5EF4-FFF2-40B4-BE49-F238E27FC236}">
                <a16:creationId xmlns:a16="http://schemas.microsoft.com/office/drawing/2014/main" id="{FE16B4A1-B579-84BB-9B89-D494E3D05364}"/>
              </a:ext>
            </a:extLst>
          </p:cNvPr>
          <p:cNvGraphicFramePr/>
          <p:nvPr>
            <p:extLst>
              <p:ext uri="{D42A27DB-BD31-4B8C-83A1-F6EECF244321}">
                <p14:modId xmlns:p14="http://schemas.microsoft.com/office/powerpoint/2010/main" val="687326660"/>
              </p:ext>
            </p:extLst>
          </p:nvPr>
        </p:nvGraphicFramePr>
        <p:xfrm>
          <a:off x="589427" y="3575301"/>
          <a:ext cx="4447814" cy="14473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0" name="Diagram 59">
            <a:extLst>
              <a:ext uri="{FF2B5EF4-FFF2-40B4-BE49-F238E27FC236}">
                <a16:creationId xmlns:a16="http://schemas.microsoft.com/office/drawing/2014/main" id="{ABE70B16-91F4-66B0-C010-3F5539EDB972}"/>
              </a:ext>
            </a:extLst>
          </p:cNvPr>
          <p:cNvGraphicFramePr/>
          <p:nvPr>
            <p:extLst>
              <p:ext uri="{D42A27DB-BD31-4B8C-83A1-F6EECF244321}">
                <p14:modId xmlns:p14="http://schemas.microsoft.com/office/powerpoint/2010/main" val="2846020983"/>
              </p:ext>
            </p:extLst>
          </p:nvPr>
        </p:nvGraphicFramePr>
        <p:xfrm>
          <a:off x="595723" y="5424407"/>
          <a:ext cx="4447814" cy="144734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5" name="Diagram 64">
            <a:extLst>
              <a:ext uri="{FF2B5EF4-FFF2-40B4-BE49-F238E27FC236}">
                <a16:creationId xmlns:a16="http://schemas.microsoft.com/office/drawing/2014/main" id="{68394F89-9A31-FD19-5E99-8DBF983F2BA2}"/>
              </a:ext>
            </a:extLst>
          </p:cNvPr>
          <p:cNvGraphicFramePr/>
          <p:nvPr>
            <p:extLst>
              <p:ext uri="{D42A27DB-BD31-4B8C-83A1-F6EECF244321}">
                <p14:modId xmlns:p14="http://schemas.microsoft.com/office/powerpoint/2010/main" val="1793278124"/>
              </p:ext>
            </p:extLst>
          </p:nvPr>
        </p:nvGraphicFramePr>
        <p:xfrm>
          <a:off x="6746744" y="1726195"/>
          <a:ext cx="4447814" cy="144734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66" name="Diagram 65">
            <a:extLst>
              <a:ext uri="{FF2B5EF4-FFF2-40B4-BE49-F238E27FC236}">
                <a16:creationId xmlns:a16="http://schemas.microsoft.com/office/drawing/2014/main" id="{760270AD-2D1F-CFDD-32D1-F9CBB528E8EF}"/>
              </a:ext>
            </a:extLst>
          </p:cNvPr>
          <p:cNvGraphicFramePr/>
          <p:nvPr>
            <p:extLst>
              <p:ext uri="{D42A27DB-BD31-4B8C-83A1-F6EECF244321}">
                <p14:modId xmlns:p14="http://schemas.microsoft.com/office/powerpoint/2010/main" val="1415253909"/>
              </p:ext>
            </p:extLst>
          </p:nvPr>
        </p:nvGraphicFramePr>
        <p:xfrm>
          <a:off x="12904061" y="1731633"/>
          <a:ext cx="4447814" cy="144734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68" name="Diagram 67">
            <a:extLst>
              <a:ext uri="{FF2B5EF4-FFF2-40B4-BE49-F238E27FC236}">
                <a16:creationId xmlns:a16="http://schemas.microsoft.com/office/drawing/2014/main" id="{A05F0584-CCCF-F4DE-465E-ED36CD3CDB25}"/>
              </a:ext>
            </a:extLst>
          </p:cNvPr>
          <p:cNvGraphicFramePr/>
          <p:nvPr>
            <p:extLst>
              <p:ext uri="{D42A27DB-BD31-4B8C-83A1-F6EECF244321}">
                <p14:modId xmlns:p14="http://schemas.microsoft.com/office/powerpoint/2010/main" val="2286849635"/>
              </p:ext>
            </p:extLst>
          </p:nvPr>
        </p:nvGraphicFramePr>
        <p:xfrm>
          <a:off x="589427" y="7273513"/>
          <a:ext cx="4447814" cy="144734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4" name="Diagram 3">
            <a:extLst>
              <a:ext uri="{FF2B5EF4-FFF2-40B4-BE49-F238E27FC236}">
                <a16:creationId xmlns:a16="http://schemas.microsoft.com/office/drawing/2014/main" id="{1C4E7698-32EF-6A18-0AB3-1BF0948DC294}"/>
              </a:ext>
            </a:extLst>
          </p:cNvPr>
          <p:cNvGraphicFramePr/>
          <p:nvPr>
            <p:extLst>
              <p:ext uri="{D42A27DB-BD31-4B8C-83A1-F6EECF244321}">
                <p14:modId xmlns:p14="http://schemas.microsoft.com/office/powerpoint/2010/main" val="2542802492"/>
              </p:ext>
            </p:extLst>
          </p:nvPr>
        </p:nvGraphicFramePr>
        <p:xfrm>
          <a:off x="6746744" y="3575301"/>
          <a:ext cx="4447814" cy="144734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5" name="Diagram 4">
            <a:extLst>
              <a:ext uri="{FF2B5EF4-FFF2-40B4-BE49-F238E27FC236}">
                <a16:creationId xmlns:a16="http://schemas.microsoft.com/office/drawing/2014/main" id="{F964F8BC-D808-CA6B-B724-463D16CD560D}"/>
              </a:ext>
            </a:extLst>
          </p:cNvPr>
          <p:cNvGraphicFramePr/>
          <p:nvPr>
            <p:extLst>
              <p:ext uri="{D42A27DB-BD31-4B8C-83A1-F6EECF244321}">
                <p14:modId xmlns:p14="http://schemas.microsoft.com/office/powerpoint/2010/main" val="1324975893"/>
              </p:ext>
            </p:extLst>
          </p:nvPr>
        </p:nvGraphicFramePr>
        <p:xfrm>
          <a:off x="6753040" y="5424407"/>
          <a:ext cx="4447814" cy="1447340"/>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6" name="Diagram 5">
            <a:extLst>
              <a:ext uri="{FF2B5EF4-FFF2-40B4-BE49-F238E27FC236}">
                <a16:creationId xmlns:a16="http://schemas.microsoft.com/office/drawing/2014/main" id="{8A964209-8654-2BD8-A2A3-0FBF9C19AD89}"/>
              </a:ext>
            </a:extLst>
          </p:cNvPr>
          <p:cNvGraphicFramePr/>
          <p:nvPr>
            <p:extLst>
              <p:ext uri="{D42A27DB-BD31-4B8C-83A1-F6EECF244321}">
                <p14:modId xmlns:p14="http://schemas.microsoft.com/office/powerpoint/2010/main" val="178303534"/>
              </p:ext>
            </p:extLst>
          </p:nvPr>
        </p:nvGraphicFramePr>
        <p:xfrm>
          <a:off x="6746744" y="7273513"/>
          <a:ext cx="4447814" cy="1447340"/>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graphicFrame>
        <p:nvGraphicFramePr>
          <p:cNvPr id="7" name="Diagram 6">
            <a:extLst>
              <a:ext uri="{FF2B5EF4-FFF2-40B4-BE49-F238E27FC236}">
                <a16:creationId xmlns:a16="http://schemas.microsoft.com/office/drawing/2014/main" id="{EF03210B-EC40-40CB-2D87-2859748B4FC2}"/>
              </a:ext>
            </a:extLst>
          </p:cNvPr>
          <p:cNvGraphicFramePr/>
          <p:nvPr>
            <p:extLst>
              <p:ext uri="{D42A27DB-BD31-4B8C-83A1-F6EECF244321}">
                <p14:modId xmlns:p14="http://schemas.microsoft.com/office/powerpoint/2010/main" val="3668297283"/>
              </p:ext>
            </p:extLst>
          </p:nvPr>
        </p:nvGraphicFramePr>
        <p:xfrm>
          <a:off x="12904061" y="3571304"/>
          <a:ext cx="4447814" cy="1447340"/>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graphicFrame>
        <p:nvGraphicFramePr>
          <p:cNvPr id="8" name="Diagram 7">
            <a:extLst>
              <a:ext uri="{FF2B5EF4-FFF2-40B4-BE49-F238E27FC236}">
                <a16:creationId xmlns:a16="http://schemas.microsoft.com/office/drawing/2014/main" id="{0228AC14-E6C3-90B0-EBDE-FF7E25C4F717}"/>
              </a:ext>
            </a:extLst>
          </p:cNvPr>
          <p:cNvGraphicFramePr/>
          <p:nvPr>
            <p:extLst>
              <p:ext uri="{D42A27DB-BD31-4B8C-83A1-F6EECF244321}">
                <p14:modId xmlns:p14="http://schemas.microsoft.com/office/powerpoint/2010/main" val="4258114902"/>
              </p:ext>
            </p:extLst>
          </p:nvPr>
        </p:nvGraphicFramePr>
        <p:xfrm>
          <a:off x="12910357" y="5420410"/>
          <a:ext cx="4447814" cy="1447340"/>
        </p:xfrm>
        <a:graphic>
          <a:graphicData uri="http://schemas.openxmlformats.org/drawingml/2006/diagram">
            <dgm:relIds xmlns:dgm="http://schemas.openxmlformats.org/drawingml/2006/diagram" xmlns:r="http://schemas.openxmlformats.org/officeDocument/2006/relationships" r:dm="rId55" r:lo="rId56" r:qs="rId57" r:cs="rId58"/>
          </a:graphicData>
        </a:graphic>
      </p:graphicFrame>
      <p:graphicFrame>
        <p:nvGraphicFramePr>
          <p:cNvPr id="12" name="Diagram 11">
            <a:extLst>
              <a:ext uri="{FF2B5EF4-FFF2-40B4-BE49-F238E27FC236}">
                <a16:creationId xmlns:a16="http://schemas.microsoft.com/office/drawing/2014/main" id="{B08E17B3-C865-4A70-4E29-74DA504BBCEC}"/>
              </a:ext>
            </a:extLst>
          </p:cNvPr>
          <p:cNvGraphicFramePr/>
          <p:nvPr>
            <p:extLst>
              <p:ext uri="{D42A27DB-BD31-4B8C-83A1-F6EECF244321}">
                <p14:modId xmlns:p14="http://schemas.microsoft.com/office/powerpoint/2010/main" val="2289207178"/>
              </p:ext>
            </p:extLst>
          </p:nvPr>
        </p:nvGraphicFramePr>
        <p:xfrm>
          <a:off x="12904061" y="7269516"/>
          <a:ext cx="4447814" cy="1447340"/>
        </p:xfrm>
        <a:graphic>
          <a:graphicData uri="http://schemas.openxmlformats.org/drawingml/2006/diagram">
            <dgm:relIds xmlns:dgm="http://schemas.openxmlformats.org/drawingml/2006/diagram" xmlns:r="http://schemas.openxmlformats.org/officeDocument/2006/relationships" r:dm="rId60" r:lo="rId61" r:qs="rId62" r:cs="rId63"/>
          </a:graphicData>
        </a:graphic>
      </p:graphicFrame>
      <p:pic>
        <p:nvPicPr>
          <p:cNvPr id="16" name="Graphic 15" descr="Target Audience">
            <a:extLst>
              <a:ext uri="{FF2B5EF4-FFF2-40B4-BE49-F238E27FC236}">
                <a16:creationId xmlns:a16="http://schemas.microsoft.com/office/drawing/2014/main" id="{1787FC02-E83C-FCF6-C7BB-D373BFB449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4468221" y="2632613"/>
            <a:ext cx="521117" cy="521117"/>
          </a:xfrm>
          <a:prstGeom prst="rect">
            <a:avLst/>
          </a:prstGeom>
        </p:spPr>
      </p:pic>
      <p:pic>
        <p:nvPicPr>
          <p:cNvPr id="20" name="Graphic 19" descr="Advertising">
            <a:extLst>
              <a:ext uri="{FF2B5EF4-FFF2-40B4-BE49-F238E27FC236}">
                <a16:creationId xmlns:a16="http://schemas.microsoft.com/office/drawing/2014/main" id="{D688F4E3-8B3A-72A0-8D9D-2F375EA1288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4468220" y="6315464"/>
            <a:ext cx="521116" cy="521116"/>
          </a:xfrm>
          <a:prstGeom prst="rect">
            <a:avLst/>
          </a:prstGeom>
        </p:spPr>
      </p:pic>
      <p:pic>
        <p:nvPicPr>
          <p:cNvPr id="32" name="Graphic 31" descr="Pie chart">
            <a:extLst>
              <a:ext uri="{FF2B5EF4-FFF2-40B4-BE49-F238E27FC236}">
                <a16:creationId xmlns:a16="http://schemas.microsoft.com/office/drawing/2014/main" id="{518DFE56-6700-4214-7D53-7E2CF1071BB4}"/>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4468220" y="4441849"/>
            <a:ext cx="521117" cy="521117"/>
          </a:xfrm>
          <a:prstGeom prst="rect">
            <a:avLst/>
          </a:prstGeom>
        </p:spPr>
      </p:pic>
      <p:pic>
        <p:nvPicPr>
          <p:cNvPr id="36" name="Graphic 35" descr="Wireless">
            <a:extLst>
              <a:ext uri="{FF2B5EF4-FFF2-40B4-BE49-F238E27FC236}">
                <a16:creationId xmlns:a16="http://schemas.microsoft.com/office/drawing/2014/main" id="{D02889B5-4F16-E035-A65A-9EF6A44DD43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5783708" y="6144080"/>
            <a:ext cx="521117" cy="521117"/>
          </a:xfrm>
          <a:prstGeom prst="rect">
            <a:avLst/>
          </a:prstGeom>
        </p:spPr>
      </p:pic>
      <p:pic>
        <p:nvPicPr>
          <p:cNvPr id="40" name="Graphic 39" descr="List">
            <a:extLst>
              <a:ext uri="{FF2B5EF4-FFF2-40B4-BE49-F238E27FC236}">
                <a16:creationId xmlns:a16="http://schemas.microsoft.com/office/drawing/2014/main" id="{48F620F0-8705-DA0F-0786-077FF1465F54}"/>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4468218" y="8129808"/>
            <a:ext cx="521118" cy="521118"/>
          </a:xfrm>
          <a:prstGeom prst="rect">
            <a:avLst/>
          </a:prstGeom>
        </p:spPr>
      </p:pic>
      <p:pic>
        <p:nvPicPr>
          <p:cNvPr id="44" name="Graphic 43" descr="Security camera">
            <a:extLst>
              <a:ext uri="{FF2B5EF4-FFF2-40B4-BE49-F238E27FC236}">
                <a16:creationId xmlns:a16="http://schemas.microsoft.com/office/drawing/2014/main" id="{C578D40A-3337-EED0-39ED-E020CDDFCFED}"/>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0661834" y="2602823"/>
            <a:ext cx="521117" cy="521117"/>
          </a:xfrm>
          <a:prstGeom prst="rect">
            <a:avLst/>
          </a:prstGeom>
        </p:spPr>
      </p:pic>
      <p:pic>
        <p:nvPicPr>
          <p:cNvPr id="48" name="Graphic 47" descr="Money">
            <a:extLst>
              <a:ext uri="{FF2B5EF4-FFF2-40B4-BE49-F238E27FC236}">
                <a16:creationId xmlns:a16="http://schemas.microsoft.com/office/drawing/2014/main" id="{A3C6E060-6697-0158-9655-52392FA257AE}"/>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6742043" y="8133714"/>
            <a:ext cx="521116" cy="521116"/>
          </a:xfrm>
          <a:prstGeom prst="rect">
            <a:avLst/>
          </a:prstGeom>
        </p:spPr>
      </p:pic>
      <p:pic>
        <p:nvPicPr>
          <p:cNvPr id="56" name="Graphic 55" descr="Register">
            <a:extLst>
              <a:ext uri="{FF2B5EF4-FFF2-40B4-BE49-F238E27FC236}">
                <a16:creationId xmlns:a16="http://schemas.microsoft.com/office/drawing/2014/main" id="{1F127289-FA26-A935-5626-84AF8D5A3C9E}"/>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6742043" y="2637004"/>
            <a:ext cx="516726" cy="516726"/>
          </a:xfrm>
          <a:prstGeom prst="rect">
            <a:avLst/>
          </a:prstGeom>
        </p:spPr>
      </p:pic>
      <p:pic>
        <p:nvPicPr>
          <p:cNvPr id="69" name="Graphic 68" descr="Safe">
            <a:extLst>
              <a:ext uri="{FF2B5EF4-FFF2-40B4-BE49-F238E27FC236}">
                <a16:creationId xmlns:a16="http://schemas.microsoft.com/office/drawing/2014/main" id="{1A7FB13F-69D4-3B0C-C3A9-3AFFF598D962}"/>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6742043" y="6293544"/>
            <a:ext cx="516726" cy="516726"/>
          </a:xfrm>
          <a:prstGeom prst="rect">
            <a:avLst/>
          </a:prstGeom>
        </p:spPr>
      </p:pic>
      <p:pic>
        <p:nvPicPr>
          <p:cNvPr id="35" name="Graphic 34" descr="Presentation with bar chart">
            <a:extLst>
              <a:ext uri="{FF2B5EF4-FFF2-40B4-BE49-F238E27FC236}">
                <a16:creationId xmlns:a16="http://schemas.microsoft.com/office/drawing/2014/main" id="{DC5D9059-12C0-340D-CC96-1A5D94D052B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0664029" y="4443362"/>
            <a:ext cx="516726" cy="516726"/>
          </a:xfrm>
          <a:prstGeom prst="rect">
            <a:avLst/>
          </a:prstGeom>
        </p:spPr>
      </p:pic>
      <p:pic>
        <p:nvPicPr>
          <p:cNvPr id="49" name="Graphic 48" descr="Coins">
            <a:extLst>
              <a:ext uri="{FF2B5EF4-FFF2-40B4-BE49-F238E27FC236}">
                <a16:creationId xmlns:a16="http://schemas.microsoft.com/office/drawing/2014/main" id="{E7A6113F-6F45-4A07-6F6A-8FB9F1E8586C}"/>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0666225" y="8129808"/>
            <a:ext cx="516726" cy="516726"/>
          </a:xfrm>
          <a:prstGeom prst="rect">
            <a:avLst/>
          </a:prstGeom>
        </p:spPr>
      </p:pic>
      <p:pic>
        <p:nvPicPr>
          <p:cNvPr id="47" name="Graphic 46" descr="Bank">
            <a:extLst>
              <a:ext uri="{FF2B5EF4-FFF2-40B4-BE49-F238E27FC236}">
                <a16:creationId xmlns:a16="http://schemas.microsoft.com/office/drawing/2014/main" id="{D14F33F5-99A2-4869-C95B-544DBA555C5B}"/>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0659185" y="6348093"/>
            <a:ext cx="516726" cy="516726"/>
          </a:xfrm>
          <a:prstGeom prst="rect">
            <a:avLst/>
          </a:prstGeom>
        </p:spPr>
      </p:pic>
      <p:pic>
        <p:nvPicPr>
          <p:cNvPr id="72" name="Graphic 71" descr="Shredder">
            <a:extLst>
              <a:ext uri="{FF2B5EF4-FFF2-40B4-BE49-F238E27FC236}">
                <a16:creationId xmlns:a16="http://schemas.microsoft.com/office/drawing/2014/main" id="{408C84F7-CF7D-B731-F868-52CA4653B1CC}"/>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6742043" y="4459934"/>
            <a:ext cx="516726" cy="516726"/>
          </a:xfrm>
          <a:prstGeom prst="rect">
            <a:avLst/>
          </a:prstGeom>
        </p:spPr>
      </p:pic>
    </p:spTree>
    <p:extLst>
      <p:ext uri="{BB962C8B-B14F-4D97-AF65-F5344CB8AC3E}">
        <p14:creationId xmlns:p14="http://schemas.microsoft.com/office/powerpoint/2010/main" val="4448494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1823</TotalTime>
  <Words>2884</Words>
  <Application>Microsoft Office PowerPoint</Application>
  <PresentationFormat>Custom</PresentationFormat>
  <Paragraphs>400</Paragraphs>
  <Slides>21</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9" baseType="lpstr">
      <vt:lpstr>Now</vt:lpstr>
      <vt:lpstr>Proxima Nova Bold</vt:lpstr>
      <vt:lpstr>Arial</vt:lpstr>
      <vt:lpstr>Calibri</vt:lpstr>
      <vt:lpstr>Roboto</vt:lpstr>
      <vt:lpstr>Proxima Nova</vt:lpstr>
      <vt:lpstr>Office Theme</vt:lpstr>
      <vt:lpstr>think-cell Slide</vt:lpstr>
      <vt:lpstr>Business 101</vt:lpstr>
      <vt:lpstr>PowerPoint Presentation</vt:lpstr>
      <vt:lpstr>PowerPoint Presentation</vt:lpstr>
      <vt:lpstr>Örnek: Kazancı Holding ve Zorlu Holding</vt:lpstr>
      <vt:lpstr>PowerPoint Presentation</vt:lpstr>
      <vt:lpstr>C Seviyesindeki Yöneticilerin Görevleri</vt:lpstr>
      <vt:lpstr>Günümüzdeki Popüler Meslekler</vt:lpstr>
      <vt:lpstr>Günümüzde Popüler Meslekler</vt:lpstr>
      <vt:lpstr>Günümüzde Popüler Meslekler</vt:lpstr>
      <vt:lpstr>Günümüzde Popüler Meslekler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Akademi</vt:lpstr>
      <vt:lpstr>Popüler Mühendislikler ve Puanları</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FINTEGRAL SUNUM</dc:title>
  <dc:creator>Batuhan Yelseli</dc:creator>
  <cp:lastModifiedBy>Mehmet Oğuz Öztekin</cp:lastModifiedBy>
  <cp:revision>17</cp:revision>
  <dcterms:created xsi:type="dcterms:W3CDTF">2006-08-16T00:00:00Z</dcterms:created>
  <dcterms:modified xsi:type="dcterms:W3CDTF">2024-10-28T13:48:37Z</dcterms:modified>
  <dc:identifier>DAGT8yb42Oo</dc:identifier>
</cp:coreProperties>
</file>